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8" r:id="rId12"/>
    <p:sldId id="267" r:id="rId13"/>
    <p:sldId id="266" r:id="rId14"/>
    <p:sldId id="271" r:id="rId15"/>
    <p:sldId id="269" r:id="rId16"/>
    <p:sldId id="270" r:id="rId17"/>
    <p:sldId id="272" r:id="rId18"/>
    <p:sldId id="273" r:id="rId19"/>
    <p:sldId id="274" r:id="rId20"/>
    <p:sldId id="275" r:id="rId21"/>
    <p:sldId id="276" r:id="rId22"/>
    <p:sldId id="277" r:id="rId23"/>
    <p:sldId id="278" r:id="rId24"/>
    <p:sldId id="279" r:id="rId25"/>
    <p:sldId id="280" r:id="rId26"/>
    <p:sldId id="281" r:id="rId27"/>
    <p:sldId id="284" r:id="rId28"/>
    <p:sldId id="282" r:id="rId29"/>
    <p:sldId id="285" r:id="rId30"/>
    <p:sldId id="299" r:id="rId31"/>
    <p:sldId id="286" r:id="rId32"/>
    <p:sldId id="287" r:id="rId33"/>
    <p:sldId id="289" r:id="rId34"/>
    <p:sldId id="288" r:id="rId35"/>
    <p:sldId id="290" r:id="rId36"/>
    <p:sldId id="294" r:id="rId37"/>
    <p:sldId id="295" r:id="rId38"/>
    <p:sldId id="296" r:id="rId39"/>
    <p:sldId id="297" r:id="rId40"/>
    <p:sldId id="298" r:id="rId41"/>
    <p:sldId id="291" r:id="rId42"/>
    <p:sldId id="292" r:id="rId43"/>
    <p:sldId id="29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1" d="100"/>
          <a:sy n="91" d="100"/>
        </p:scale>
        <p:origin x="-15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printerSettings" Target="printerSettings/printerSettings1.bin"/></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997EA3-0CF4-4D45-B06F-F924E2CA6779}" type="datetimeFigureOut">
              <a:rPr lang="en-US" smtClean="0"/>
              <a:t>12/11/13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0C4D94-82D8-D248-80F4-32FD288D31C3}" type="slidenum">
              <a:rPr lang="en-US" smtClean="0"/>
              <a:t>‹#›</a:t>
            </a:fld>
            <a:endParaRPr lang="en-US"/>
          </a:p>
        </p:txBody>
      </p:sp>
    </p:spTree>
    <p:extLst>
      <p:ext uri="{BB962C8B-B14F-4D97-AF65-F5344CB8AC3E}">
        <p14:creationId xmlns:p14="http://schemas.microsoft.com/office/powerpoint/2010/main" val="565836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997EA3-0CF4-4D45-B06F-F924E2CA6779}" type="datetimeFigureOut">
              <a:rPr lang="en-US" smtClean="0"/>
              <a:t>12/11/13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0C4D94-82D8-D248-80F4-32FD288D31C3}" type="slidenum">
              <a:rPr lang="en-US" smtClean="0"/>
              <a:t>‹#›</a:t>
            </a:fld>
            <a:endParaRPr lang="en-US"/>
          </a:p>
        </p:txBody>
      </p:sp>
    </p:spTree>
    <p:extLst>
      <p:ext uri="{BB962C8B-B14F-4D97-AF65-F5344CB8AC3E}">
        <p14:creationId xmlns:p14="http://schemas.microsoft.com/office/powerpoint/2010/main" val="356043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997EA3-0CF4-4D45-B06F-F924E2CA6779}" type="datetimeFigureOut">
              <a:rPr lang="en-US" smtClean="0"/>
              <a:t>12/11/13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0C4D94-82D8-D248-80F4-32FD288D31C3}" type="slidenum">
              <a:rPr lang="en-US" smtClean="0"/>
              <a:t>‹#›</a:t>
            </a:fld>
            <a:endParaRPr lang="en-US"/>
          </a:p>
        </p:txBody>
      </p:sp>
    </p:spTree>
    <p:extLst>
      <p:ext uri="{BB962C8B-B14F-4D97-AF65-F5344CB8AC3E}">
        <p14:creationId xmlns:p14="http://schemas.microsoft.com/office/powerpoint/2010/main" val="3692224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997EA3-0CF4-4D45-B06F-F924E2CA6779}" type="datetimeFigureOut">
              <a:rPr lang="en-US" smtClean="0"/>
              <a:t>12/11/13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0C4D94-82D8-D248-80F4-32FD288D31C3}" type="slidenum">
              <a:rPr lang="en-US" smtClean="0"/>
              <a:t>‹#›</a:t>
            </a:fld>
            <a:endParaRPr lang="en-US"/>
          </a:p>
        </p:txBody>
      </p:sp>
    </p:spTree>
    <p:extLst>
      <p:ext uri="{BB962C8B-B14F-4D97-AF65-F5344CB8AC3E}">
        <p14:creationId xmlns:p14="http://schemas.microsoft.com/office/powerpoint/2010/main" val="234275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997EA3-0CF4-4D45-B06F-F924E2CA6779}" type="datetimeFigureOut">
              <a:rPr lang="en-US" smtClean="0"/>
              <a:t>12/11/13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0C4D94-82D8-D248-80F4-32FD288D31C3}" type="slidenum">
              <a:rPr lang="en-US" smtClean="0"/>
              <a:t>‹#›</a:t>
            </a:fld>
            <a:endParaRPr lang="en-US"/>
          </a:p>
        </p:txBody>
      </p:sp>
    </p:spTree>
    <p:extLst>
      <p:ext uri="{BB962C8B-B14F-4D97-AF65-F5344CB8AC3E}">
        <p14:creationId xmlns:p14="http://schemas.microsoft.com/office/powerpoint/2010/main" val="353591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997EA3-0CF4-4D45-B06F-F924E2CA6779}" type="datetimeFigureOut">
              <a:rPr lang="en-US" smtClean="0"/>
              <a:t>12/11/13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0C4D94-82D8-D248-80F4-32FD288D31C3}" type="slidenum">
              <a:rPr lang="en-US" smtClean="0"/>
              <a:t>‹#›</a:t>
            </a:fld>
            <a:endParaRPr lang="en-US"/>
          </a:p>
        </p:txBody>
      </p:sp>
    </p:spTree>
    <p:extLst>
      <p:ext uri="{BB962C8B-B14F-4D97-AF65-F5344CB8AC3E}">
        <p14:creationId xmlns:p14="http://schemas.microsoft.com/office/powerpoint/2010/main" val="74089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997EA3-0CF4-4D45-B06F-F924E2CA6779}" type="datetimeFigureOut">
              <a:rPr lang="en-US" smtClean="0"/>
              <a:t>12/11/13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0C4D94-82D8-D248-80F4-32FD288D31C3}" type="slidenum">
              <a:rPr lang="en-US" smtClean="0"/>
              <a:t>‹#›</a:t>
            </a:fld>
            <a:endParaRPr lang="en-US"/>
          </a:p>
        </p:txBody>
      </p:sp>
    </p:spTree>
    <p:extLst>
      <p:ext uri="{BB962C8B-B14F-4D97-AF65-F5344CB8AC3E}">
        <p14:creationId xmlns:p14="http://schemas.microsoft.com/office/powerpoint/2010/main" val="44687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997EA3-0CF4-4D45-B06F-F924E2CA6779}" type="datetimeFigureOut">
              <a:rPr lang="en-US" smtClean="0"/>
              <a:t>12/11/13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0C4D94-82D8-D248-80F4-32FD288D31C3}" type="slidenum">
              <a:rPr lang="en-US" smtClean="0"/>
              <a:t>‹#›</a:t>
            </a:fld>
            <a:endParaRPr lang="en-US"/>
          </a:p>
        </p:txBody>
      </p:sp>
    </p:spTree>
    <p:extLst>
      <p:ext uri="{BB962C8B-B14F-4D97-AF65-F5344CB8AC3E}">
        <p14:creationId xmlns:p14="http://schemas.microsoft.com/office/powerpoint/2010/main" val="3086702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97EA3-0CF4-4D45-B06F-F924E2CA6779}" type="datetimeFigureOut">
              <a:rPr lang="en-US" smtClean="0"/>
              <a:t>12/11/13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0C4D94-82D8-D248-80F4-32FD288D31C3}" type="slidenum">
              <a:rPr lang="en-US" smtClean="0"/>
              <a:t>‹#›</a:t>
            </a:fld>
            <a:endParaRPr lang="en-US"/>
          </a:p>
        </p:txBody>
      </p:sp>
    </p:spTree>
    <p:extLst>
      <p:ext uri="{BB962C8B-B14F-4D97-AF65-F5344CB8AC3E}">
        <p14:creationId xmlns:p14="http://schemas.microsoft.com/office/powerpoint/2010/main" val="296304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997EA3-0CF4-4D45-B06F-F924E2CA6779}" type="datetimeFigureOut">
              <a:rPr lang="en-US" smtClean="0"/>
              <a:t>12/11/13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0C4D94-82D8-D248-80F4-32FD288D31C3}" type="slidenum">
              <a:rPr lang="en-US" smtClean="0"/>
              <a:t>‹#›</a:t>
            </a:fld>
            <a:endParaRPr lang="en-US"/>
          </a:p>
        </p:txBody>
      </p:sp>
    </p:spTree>
    <p:extLst>
      <p:ext uri="{BB962C8B-B14F-4D97-AF65-F5344CB8AC3E}">
        <p14:creationId xmlns:p14="http://schemas.microsoft.com/office/powerpoint/2010/main" val="4132082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997EA3-0CF4-4D45-B06F-F924E2CA6779}" type="datetimeFigureOut">
              <a:rPr lang="en-US" smtClean="0"/>
              <a:t>12/11/13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0C4D94-82D8-D248-80F4-32FD288D31C3}" type="slidenum">
              <a:rPr lang="en-US" smtClean="0"/>
              <a:t>‹#›</a:t>
            </a:fld>
            <a:endParaRPr lang="en-US"/>
          </a:p>
        </p:txBody>
      </p:sp>
    </p:spTree>
    <p:extLst>
      <p:ext uri="{BB962C8B-B14F-4D97-AF65-F5344CB8AC3E}">
        <p14:creationId xmlns:p14="http://schemas.microsoft.com/office/powerpoint/2010/main" val="8605623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997EA3-0CF4-4D45-B06F-F924E2CA6779}" type="datetimeFigureOut">
              <a:rPr lang="en-US" smtClean="0"/>
              <a:t>12/11/13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C4D94-82D8-D248-80F4-32FD288D31C3}" type="slidenum">
              <a:rPr lang="en-US" smtClean="0"/>
              <a:t>‹#›</a:t>
            </a:fld>
            <a:endParaRPr lang="en-US"/>
          </a:p>
        </p:txBody>
      </p:sp>
    </p:spTree>
    <p:extLst>
      <p:ext uri="{BB962C8B-B14F-4D97-AF65-F5344CB8AC3E}">
        <p14:creationId xmlns:p14="http://schemas.microsoft.com/office/powerpoint/2010/main" val="2878359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0578" y="2130425"/>
            <a:ext cx="7117040" cy="1470025"/>
          </a:xfrm>
        </p:spPr>
        <p:txBody>
          <a:bodyPr>
            <a:noAutofit/>
          </a:bodyPr>
          <a:lstStyle/>
          <a:p>
            <a:r>
              <a:rPr lang="en-US" sz="5400" dirty="0" smtClean="0"/>
              <a:t>Steganography in Computer Vision</a:t>
            </a:r>
            <a:endParaRPr lang="en-US" sz="5400" dirty="0"/>
          </a:p>
        </p:txBody>
      </p:sp>
      <p:sp>
        <p:nvSpPr>
          <p:cNvPr id="3" name="Subtitle 2"/>
          <p:cNvSpPr>
            <a:spLocks noGrp="1"/>
          </p:cNvSpPr>
          <p:nvPr>
            <p:ph type="subTitle" idx="1"/>
          </p:nvPr>
        </p:nvSpPr>
        <p:spPr/>
        <p:txBody>
          <a:bodyPr/>
          <a:lstStyle/>
          <a:p>
            <a:r>
              <a:rPr lang="en-US" dirty="0" smtClean="0"/>
              <a:t>Kevin Simons</a:t>
            </a:r>
          </a:p>
          <a:p>
            <a:r>
              <a:rPr lang="en-US" dirty="0" smtClean="0"/>
              <a:t>Tim Brown</a:t>
            </a:r>
          </a:p>
          <a:p>
            <a:r>
              <a:rPr lang="en-US" dirty="0" smtClean="0"/>
              <a:t>Amrit Kashyap</a:t>
            </a:r>
            <a:endParaRPr lang="en-US" dirty="0"/>
          </a:p>
        </p:txBody>
      </p:sp>
    </p:spTree>
    <p:extLst>
      <p:ext uri="{BB962C8B-B14F-4D97-AF65-F5344CB8AC3E}">
        <p14:creationId xmlns:p14="http://schemas.microsoft.com/office/powerpoint/2010/main" val="5224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Mask And Recombination</a:t>
            </a:r>
            <a:endParaRPr lang="en-US" dirty="0"/>
          </a:p>
        </p:txBody>
      </p:sp>
      <p:sp>
        <p:nvSpPr>
          <p:cNvPr id="3" name="Content Placeholder 2"/>
          <p:cNvSpPr>
            <a:spLocks noGrp="1"/>
          </p:cNvSpPr>
          <p:nvPr>
            <p:ph idx="1"/>
          </p:nvPr>
        </p:nvSpPr>
        <p:spPr>
          <a:xfrm>
            <a:off x="457200" y="1417638"/>
            <a:ext cx="5878359" cy="5131308"/>
          </a:xfrm>
        </p:spPr>
        <p:txBody>
          <a:bodyPr>
            <a:normAutofit fontScale="92500" lnSpcReduction="20000"/>
          </a:bodyPr>
          <a:lstStyle/>
          <a:p>
            <a:r>
              <a:rPr lang="en-US" dirty="0" smtClean="0"/>
              <a:t>Unlike the apple and orange combination, our mask puts the contrast image in the middle</a:t>
            </a:r>
          </a:p>
          <a:p>
            <a:r>
              <a:rPr lang="en-US" dirty="0" smtClean="0"/>
              <a:t>There are two advantages to this. The foremost is we have 4 borders to check during the decoding process. Second the edges are unchanged with becomes important during tiling. </a:t>
            </a:r>
          </a:p>
          <a:p>
            <a:r>
              <a:rPr lang="en-US" dirty="0" smtClean="0"/>
              <a:t>The masks are blurred and are opposites of each other. White indicates 100% while black indicates 0%.</a:t>
            </a:r>
            <a:endParaRPr lang="en-US" dirty="0"/>
          </a:p>
        </p:txBody>
      </p:sp>
      <p:pic>
        <p:nvPicPr>
          <p:cNvPr id="4" name="Picture 3" descr="maskExampleFeather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345" y="1668861"/>
            <a:ext cx="1834905" cy="1633266"/>
          </a:xfrm>
          <a:prstGeom prst="rect">
            <a:avLst/>
          </a:prstGeom>
          <a:ln w="3175" cmpd="sng">
            <a:solidFill>
              <a:srgbClr val="1F497D"/>
            </a:solidFill>
            <a:prstDash val="dot"/>
          </a:ln>
        </p:spPr>
      </p:pic>
      <p:pic>
        <p:nvPicPr>
          <p:cNvPr id="5" name="Picture 4" descr="maskbExampledFeathered.jpg"/>
          <p:cNvPicPr>
            <a:picLocks noChangeAspect="1"/>
          </p:cNvPicPr>
          <p:nvPr/>
        </p:nvPicPr>
        <p:blipFill rotWithShape="1">
          <a:blip r:embed="rId3">
            <a:extLst>
              <a:ext uri="{28A0092B-C50C-407E-A947-70E740481C1C}">
                <a14:useLocalDpi xmlns:a14="http://schemas.microsoft.com/office/drawing/2010/main" val="0"/>
              </a:ext>
            </a:extLst>
          </a:blip>
          <a:srcRect l="5663" r="5663"/>
          <a:stretch/>
        </p:blipFill>
        <p:spPr>
          <a:xfrm>
            <a:off x="6600705" y="4126848"/>
            <a:ext cx="2086095" cy="1953945"/>
          </a:xfrm>
          <a:prstGeom prst="rect">
            <a:avLst/>
          </a:prstGeom>
        </p:spPr>
      </p:pic>
      <p:sp>
        <p:nvSpPr>
          <p:cNvPr id="6" name="TextBox 5"/>
          <p:cNvSpPr txBox="1"/>
          <p:nvPr/>
        </p:nvSpPr>
        <p:spPr>
          <a:xfrm>
            <a:off x="6921670" y="6179614"/>
            <a:ext cx="1423407" cy="369332"/>
          </a:xfrm>
          <a:prstGeom prst="rect">
            <a:avLst/>
          </a:prstGeom>
          <a:noFill/>
        </p:spPr>
        <p:txBody>
          <a:bodyPr wrap="square" rtlCol="0">
            <a:spAutoFit/>
          </a:bodyPr>
          <a:lstStyle/>
          <a:p>
            <a:pPr algn="ctr"/>
            <a:r>
              <a:rPr lang="en-US" dirty="0" smtClean="0"/>
              <a:t>Mask B</a:t>
            </a:r>
            <a:endParaRPr lang="en-US" dirty="0"/>
          </a:p>
        </p:txBody>
      </p:sp>
      <p:sp>
        <p:nvSpPr>
          <p:cNvPr id="7" name="TextBox 6"/>
          <p:cNvSpPr txBox="1"/>
          <p:nvPr/>
        </p:nvSpPr>
        <p:spPr>
          <a:xfrm>
            <a:off x="6921670" y="3415053"/>
            <a:ext cx="1423407" cy="369332"/>
          </a:xfrm>
          <a:prstGeom prst="rect">
            <a:avLst/>
          </a:prstGeom>
          <a:noFill/>
        </p:spPr>
        <p:txBody>
          <a:bodyPr wrap="square" rtlCol="0">
            <a:spAutoFit/>
          </a:bodyPr>
          <a:lstStyle/>
          <a:p>
            <a:pPr algn="ctr"/>
            <a:r>
              <a:rPr lang="en-US" dirty="0" smtClean="0"/>
              <a:t>Mask A</a:t>
            </a:r>
            <a:endParaRPr lang="en-US" dirty="0"/>
          </a:p>
        </p:txBody>
      </p:sp>
    </p:spTree>
    <p:extLst>
      <p:ext uri="{BB962C8B-B14F-4D97-AF65-F5344CB8AC3E}">
        <p14:creationId xmlns:p14="http://schemas.microsoft.com/office/powerpoint/2010/main" val="1585065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965" y="274638"/>
            <a:ext cx="8568357" cy="1143000"/>
          </a:xfrm>
        </p:spPr>
        <p:txBody>
          <a:bodyPr>
            <a:normAutofit/>
          </a:bodyPr>
          <a:lstStyle/>
          <a:p>
            <a:r>
              <a:rPr lang="en-US" sz="4000" dirty="0" smtClean="0"/>
              <a:t>Example: No Blending, Extreme Contrast</a:t>
            </a:r>
            <a:endParaRPr lang="en-US" sz="4000" dirty="0"/>
          </a:p>
        </p:txBody>
      </p:sp>
      <p:pic>
        <p:nvPicPr>
          <p:cNvPr id="4" name="Content Placeholder 3" descr="noBlendAp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04" b="-204"/>
          <a:stretch/>
        </p:blipFill>
        <p:spPr>
          <a:xfrm>
            <a:off x="2256534" y="1180373"/>
            <a:ext cx="4858195" cy="4877976"/>
          </a:xfrm>
        </p:spPr>
      </p:pic>
      <p:sp>
        <p:nvSpPr>
          <p:cNvPr id="6" name="TextBox 5"/>
          <p:cNvSpPr txBox="1"/>
          <p:nvPr/>
        </p:nvSpPr>
        <p:spPr>
          <a:xfrm>
            <a:off x="2256534" y="6337485"/>
            <a:ext cx="4532452" cy="369332"/>
          </a:xfrm>
          <a:prstGeom prst="rect">
            <a:avLst/>
          </a:prstGeom>
          <a:noFill/>
        </p:spPr>
        <p:txBody>
          <a:bodyPr wrap="square" rtlCol="0">
            <a:spAutoFit/>
          </a:bodyPr>
          <a:lstStyle/>
          <a:p>
            <a:pPr algn="ctr"/>
            <a:r>
              <a:rPr lang="en-US" dirty="0" smtClean="0"/>
              <a:t>Middle has been darkened by 70</a:t>
            </a:r>
            <a:endParaRPr lang="en-US" dirty="0"/>
          </a:p>
        </p:txBody>
      </p:sp>
    </p:spTree>
    <p:extLst>
      <p:ext uri="{BB962C8B-B14F-4D97-AF65-F5344CB8AC3E}">
        <p14:creationId xmlns:p14="http://schemas.microsoft.com/office/powerpoint/2010/main" val="51944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Example: </a:t>
            </a:r>
            <a:r>
              <a:rPr lang="en-US" sz="4000" dirty="0" smtClean="0"/>
              <a:t>Blending, Extreme </a:t>
            </a:r>
            <a:r>
              <a:rPr lang="en-US" sz="4000" dirty="0"/>
              <a:t>Contrast</a:t>
            </a:r>
          </a:p>
        </p:txBody>
      </p:sp>
      <p:pic>
        <p:nvPicPr>
          <p:cNvPr id="4" name="Content Placeholder 3" descr="extremeApple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49" b="49"/>
          <a:stretch/>
        </p:blipFill>
        <p:spPr>
          <a:xfrm>
            <a:off x="2190750" y="1236200"/>
            <a:ext cx="4876800" cy="4872037"/>
          </a:xfrm>
        </p:spPr>
      </p:pic>
      <p:sp>
        <p:nvSpPr>
          <p:cNvPr id="5" name="TextBox 4"/>
          <p:cNvSpPr txBox="1"/>
          <p:nvPr/>
        </p:nvSpPr>
        <p:spPr>
          <a:xfrm>
            <a:off x="2298399" y="6252626"/>
            <a:ext cx="4532452" cy="369332"/>
          </a:xfrm>
          <a:prstGeom prst="rect">
            <a:avLst/>
          </a:prstGeom>
          <a:noFill/>
        </p:spPr>
        <p:txBody>
          <a:bodyPr wrap="square" rtlCol="0">
            <a:spAutoFit/>
          </a:bodyPr>
          <a:lstStyle/>
          <a:p>
            <a:pPr algn="ctr"/>
            <a:r>
              <a:rPr lang="en-US" dirty="0" smtClean="0"/>
              <a:t>Middle has been darkened by 70</a:t>
            </a:r>
            <a:endParaRPr lang="en-US" dirty="0"/>
          </a:p>
        </p:txBody>
      </p:sp>
    </p:spTree>
    <p:extLst>
      <p:ext uri="{BB962C8B-B14F-4D97-AF65-F5344CB8AC3E}">
        <p14:creationId xmlns:p14="http://schemas.microsoft.com/office/powerpoint/2010/main" val="1250352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t>
            </a:r>
            <a:r>
              <a:rPr lang="en-US" dirty="0" smtClean="0"/>
              <a:t>Blending</a:t>
            </a:r>
            <a:endParaRPr lang="en-US" dirty="0"/>
          </a:p>
        </p:txBody>
      </p:sp>
      <p:pic>
        <p:nvPicPr>
          <p:cNvPr id="6" name="Content Placeholder 5" descr="singelBlendedAp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7" r="-427"/>
          <a:stretch/>
        </p:blipFill>
        <p:spPr>
          <a:xfrm>
            <a:off x="2186759" y="1319940"/>
            <a:ext cx="4863199" cy="4822030"/>
          </a:xfrm>
        </p:spPr>
      </p:pic>
      <p:sp>
        <p:nvSpPr>
          <p:cNvPr id="7" name="TextBox 6"/>
          <p:cNvSpPr txBox="1"/>
          <p:nvPr/>
        </p:nvSpPr>
        <p:spPr>
          <a:xfrm>
            <a:off x="2298399" y="6252626"/>
            <a:ext cx="4532452" cy="369332"/>
          </a:xfrm>
          <a:prstGeom prst="rect">
            <a:avLst/>
          </a:prstGeom>
          <a:noFill/>
        </p:spPr>
        <p:txBody>
          <a:bodyPr wrap="square" rtlCol="0">
            <a:spAutoFit/>
          </a:bodyPr>
          <a:lstStyle/>
          <a:p>
            <a:pPr algn="ctr"/>
            <a:r>
              <a:rPr lang="en-US" dirty="0" smtClean="0"/>
              <a:t>Middle has been darkened by 10</a:t>
            </a:r>
            <a:endParaRPr lang="en-US" dirty="0"/>
          </a:p>
        </p:txBody>
      </p:sp>
    </p:spTree>
    <p:extLst>
      <p:ext uri="{BB962C8B-B14F-4D97-AF65-F5344CB8AC3E}">
        <p14:creationId xmlns:p14="http://schemas.microsoft.com/office/powerpoint/2010/main" val="3870844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Decoding Single Image</a:t>
            </a:r>
            <a:endParaRPr lang="en-US" dirty="0"/>
          </a:p>
        </p:txBody>
      </p:sp>
      <p:sp>
        <p:nvSpPr>
          <p:cNvPr id="3" name="Content Placeholder 2"/>
          <p:cNvSpPr>
            <a:spLocks noGrp="1"/>
          </p:cNvSpPr>
          <p:nvPr>
            <p:ph idx="1"/>
          </p:nvPr>
        </p:nvSpPr>
        <p:spPr/>
        <p:txBody>
          <a:bodyPr/>
          <a:lstStyle/>
          <a:p>
            <a:r>
              <a:rPr lang="en-US" dirty="0" smtClean="0"/>
              <a:t>The recipient of the apple image (with a fixed square size) can then run a decode function which determines if the middle contrast was raised of lowered. </a:t>
            </a:r>
          </a:p>
          <a:p>
            <a:r>
              <a:rPr lang="en-US" dirty="0" smtClean="0"/>
              <a:t>The contrast change is determined by looking on each side of all 4 seams and taking a derivative on the pixel intensity </a:t>
            </a:r>
            <a:endParaRPr lang="en-US" dirty="0"/>
          </a:p>
        </p:txBody>
      </p:sp>
    </p:spTree>
    <p:extLst>
      <p:ext uri="{BB962C8B-B14F-4D97-AF65-F5344CB8AC3E}">
        <p14:creationId xmlns:p14="http://schemas.microsoft.com/office/powerpoint/2010/main" val="1054622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Tiling</a:t>
            </a:r>
            <a:endParaRPr lang="en-US" dirty="0"/>
          </a:p>
        </p:txBody>
      </p:sp>
      <p:sp>
        <p:nvSpPr>
          <p:cNvPr id="3" name="Content Placeholder 2"/>
          <p:cNvSpPr>
            <a:spLocks noGrp="1"/>
          </p:cNvSpPr>
          <p:nvPr>
            <p:ph idx="1"/>
          </p:nvPr>
        </p:nvSpPr>
        <p:spPr/>
        <p:txBody>
          <a:bodyPr/>
          <a:lstStyle/>
          <a:p>
            <a:r>
              <a:rPr lang="en-US" dirty="0" smtClean="0"/>
              <a:t>While the single blend looks good, you can only encode one bit of information</a:t>
            </a:r>
          </a:p>
          <a:p>
            <a:r>
              <a:rPr lang="en-US" dirty="0" smtClean="0"/>
              <a:t>Instead, we will break the image into sub-images and for each image we will raise or lower the contrast of the center and then blend. </a:t>
            </a:r>
            <a:endParaRPr lang="en-US" dirty="0"/>
          </a:p>
          <a:p>
            <a:r>
              <a:rPr lang="en-US" dirty="0" smtClean="0"/>
              <a:t>The sub-images will pieces without issue because the contrast change is in the middle</a:t>
            </a:r>
            <a:endParaRPr lang="en-US" dirty="0"/>
          </a:p>
        </p:txBody>
      </p:sp>
    </p:spTree>
    <p:extLst>
      <p:ext uri="{BB962C8B-B14F-4D97-AF65-F5344CB8AC3E}">
        <p14:creationId xmlns:p14="http://schemas.microsoft.com/office/powerpoint/2010/main" val="107520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Hyper-Parameters</a:t>
            </a:r>
            <a:endParaRPr lang="en-US" dirty="0"/>
          </a:p>
        </p:txBody>
      </p:sp>
      <p:sp>
        <p:nvSpPr>
          <p:cNvPr id="3" name="Content Placeholder 2"/>
          <p:cNvSpPr>
            <a:spLocks noGrp="1"/>
          </p:cNvSpPr>
          <p:nvPr>
            <p:ph idx="1"/>
          </p:nvPr>
        </p:nvSpPr>
        <p:spPr/>
        <p:txBody>
          <a:bodyPr/>
          <a:lstStyle/>
          <a:p>
            <a:r>
              <a:rPr lang="en-US" dirty="0" smtClean="0"/>
              <a:t>A hyper-parameter of this problem is the square size to lighten or darken. </a:t>
            </a:r>
          </a:p>
          <a:p>
            <a:r>
              <a:rPr lang="en-US" dirty="0" smtClean="0"/>
              <a:t>A smaller square size will allow us to encode more information</a:t>
            </a:r>
          </a:p>
          <a:p>
            <a:r>
              <a:rPr lang="en-US" dirty="0" smtClean="0"/>
              <a:t>However, smaller square sizes can be more prone to local changes in the image</a:t>
            </a:r>
            <a:endParaRPr lang="en-US" dirty="0"/>
          </a:p>
        </p:txBody>
      </p:sp>
    </p:spTree>
    <p:extLst>
      <p:ext uri="{BB962C8B-B14F-4D97-AF65-F5344CB8AC3E}">
        <p14:creationId xmlns:p14="http://schemas.microsoft.com/office/powerpoint/2010/main" val="607680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Amount of Contrast Change</a:t>
            </a:r>
            <a:endParaRPr lang="en-US" dirty="0"/>
          </a:p>
        </p:txBody>
      </p:sp>
      <p:sp>
        <p:nvSpPr>
          <p:cNvPr id="3" name="Content Placeholder 2"/>
          <p:cNvSpPr>
            <a:spLocks noGrp="1"/>
          </p:cNvSpPr>
          <p:nvPr>
            <p:ph idx="1"/>
          </p:nvPr>
        </p:nvSpPr>
        <p:spPr>
          <a:xfrm>
            <a:off x="457200" y="1600200"/>
            <a:ext cx="8229600" cy="5071128"/>
          </a:xfrm>
        </p:spPr>
        <p:txBody>
          <a:bodyPr>
            <a:normAutofit lnSpcReduction="10000"/>
          </a:bodyPr>
          <a:lstStyle/>
          <a:p>
            <a:r>
              <a:rPr lang="en-US" dirty="0" smtClean="0"/>
              <a:t>A pseudo-hyper parameter is the amount is the magnitude of the contrast we increase or decrease on the center of each sub-image</a:t>
            </a:r>
          </a:p>
          <a:p>
            <a:r>
              <a:rPr lang="en-US" dirty="0" smtClean="0"/>
              <a:t>The larger the change the more confidence we have in recovering the message; however the easier it is to see</a:t>
            </a:r>
          </a:p>
          <a:p>
            <a:r>
              <a:rPr lang="en-US" dirty="0" smtClean="0"/>
              <a:t>We solved both of these problems with cross validation. We would encode bits with different hype-parameters and determine the percentage that could be recovered  </a:t>
            </a:r>
            <a:endParaRPr lang="en-US" dirty="0"/>
          </a:p>
        </p:txBody>
      </p:sp>
    </p:spTree>
    <p:extLst>
      <p:ext uri="{BB962C8B-B14F-4D97-AF65-F5344CB8AC3E}">
        <p14:creationId xmlns:p14="http://schemas.microsoft.com/office/powerpoint/2010/main" val="6086235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Percentage recovered with varying square size and contrast</a:t>
            </a:r>
            <a:endParaRPr lang="en-US" dirty="0"/>
          </a:p>
        </p:txBody>
      </p:sp>
      <p:pic>
        <p:nvPicPr>
          <p:cNvPr id="7" name="Content Placeholder 6" descr="squareContrastRaw.png"/>
          <p:cNvPicPr>
            <a:picLocks noGrp="1" noChangeAspect="1"/>
          </p:cNvPicPr>
          <p:nvPr>
            <p:ph idx="1"/>
          </p:nvPr>
        </p:nvPicPr>
        <p:blipFill rotWithShape="1">
          <a:blip r:embed="rId2">
            <a:extLst>
              <a:ext uri="{28A0092B-C50C-407E-A947-70E740481C1C}">
                <a14:useLocalDpi xmlns:a14="http://schemas.microsoft.com/office/drawing/2010/main" val="0"/>
              </a:ext>
            </a:extLst>
          </a:blip>
          <a:srcRect l="9588" t="5861" r="7464" b="6148"/>
          <a:stretch/>
        </p:blipFill>
        <p:spPr>
          <a:xfrm>
            <a:off x="2246752" y="1549199"/>
            <a:ext cx="5067279" cy="4703427"/>
          </a:xfrm>
        </p:spPr>
      </p:pic>
      <p:sp>
        <p:nvSpPr>
          <p:cNvPr id="8" name="TextBox 7"/>
          <p:cNvSpPr txBox="1"/>
          <p:nvPr/>
        </p:nvSpPr>
        <p:spPr>
          <a:xfrm rot="16200000">
            <a:off x="893120" y="3782280"/>
            <a:ext cx="2079292" cy="369332"/>
          </a:xfrm>
          <a:prstGeom prst="rect">
            <a:avLst/>
          </a:prstGeom>
          <a:noFill/>
        </p:spPr>
        <p:txBody>
          <a:bodyPr wrap="square" rtlCol="0">
            <a:spAutoFit/>
          </a:bodyPr>
          <a:lstStyle/>
          <a:p>
            <a:r>
              <a:rPr lang="en-US" dirty="0" smtClean="0"/>
              <a:t>Contrast Magnitude</a:t>
            </a:r>
            <a:endParaRPr lang="en-US" dirty="0"/>
          </a:p>
        </p:txBody>
      </p:sp>
      <p:sp>
        <p:nvSpPr>
          <p:cNvPr id="9" name="TextBox 8"/>
          <p:cNvSpPr txBox="1"/>
          <p:nvPr/>
        </p:nvSpPr>
        <p:spPr>
          <a:xfrm>
            <a:off x="3501595" y="6252626"/>
            <a:ext cx="2079292" cy="369332"/>
          </a:xfrm>
          <a:prstGeom prst="rect">
            <a:avLst/>
          </a:prstGeom>
          <a:noFill/>
        </p:spPr>
        <p:txBody>
          <a:bodyPr wrap="square" rtlCol="0">
            <a:spAutoFit/>
          </a:bodyPr>
          <a:lstStyle/>
          <a:p>
            <a:r>
              <a:rPr lang="en-US" dirty="0" smtClean="0"/>
              <a:t>Square Size (x 10)</a:t>
            </a:r>
            <a:endParaRPr lang="en-US" dirty="0"/>
          </a:p>
        </p:txBody>
      </p:sp>
    </p:spTree>
    <p:extLst>
      <p:ext uri="{BB962C8B-B14F-4D97-AF65-F5344CB8AC3E}">
        <p14:creationId xmlns:p14="http://schemas.microsoft.com/office/powerpoint/2010/main" val="41046706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Reed–Solomon </a:t>
            </a:r>
            <a:r>
              <a:rPr lang="en-US" dirty="0" smtClean="0"/>
              <a:t>Error Correction</a:t>
            </a:r>
            <a:endParaRPr lang="en-US" dirty="0"/>
          </a:p>
        </p:txBody>
      </p:sp>
      <p:sp>
        <p:nvSpPr>
          <p:cNvPr id="3" name="Content Placeholder 2"/>
          <p:cNvSpPr>
            <a:spLocks noGrp="1"/>
          </p:cNvSpPr>
          <p:nvPr>
            <p:ph idx="1"/>
          </p:nvPr>
        </p:nvSpPr>
        <p:spPr>
          <a:xfrm>
            <a:off x="307010" y="1600200"/>
            <a:ext cx="8498582" cy="4525963"/>
          </a:xfrm>
        </p:spPr>
        <p:txBody>
          <a:bodyPr>
            <a:normAutofit fontScale="92500" lnSpcReduction="20000"/>
          </a:bodyPr>
          <a:lstStyle/>
          <a:p>
            <a:r>
              <a:rPr lang="en-US" dirty="0" smtClean="0"/>
              <a:t>We then calculated the number of bits our message needed based on the length of the message. </a:t>
            </a:r>
          </a:p>
          <a:p>
            <a:r>
              <a:rPr lang="en-US" dirty="0" smtClean="0"/>
              <a:t>We know that a Reed-Solomon error correction code needs an additional (error percentage) * (2) * (number of bits for message)</a:t>
            </a:r>
          </a:p>
          <a:p>
            <a:r>
              <a:rPr lang="en-US" dirty="0" smtClean="0"/>
              <a:t>We then a searched this cross-validation for the smallest contrast and box- size that allowed us to send enough bits with Reed-Solomon correction with the calculated percent error to guarantee the message could be recovered by the user. </a:t>
            </a:r>
            <a:endParaRPr lang="en-US" dirty="0"/>
          </a:p>
        </p:txBody>
      </p:sp>
    </p:spTree>
    <p:extLst>
      <p:ext uri="{BB962C8B-B14F-4D97-AF65-F5344CB8AC3E}">
        <p14:creationId xmlns:p14="http://schemas.microsoft.com/office/powerpoint/2010/main" val="39147500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Steganography: </a:t>
            </a:r>
            <a:endParaRPr lang="en-US" sz="5400" dirty="0"/>
          </a:p>
        </p:txBody>
      </p:sp>
      <p:sp>
        <p:nvSpPr>
          <p:cNvPr id="3" name="Content Placeholder 2"/>
          <p:cNvSpPr>
            <a:spLocks noGrp="1"/>
          </p:cNvSpPr>
          <p:nvPr>
            <p:ph idx="1"/>
          </p:nvPr>
        </p:nvSpPr>
        <p:spPr>
          <a:xfrm>
            <a:off x="962894" y="1600200"/>
            <a:ext cx="7270543" cy="4525963"/>
          </a:xfrm>
        </p:spPr>
        <p:txBody>
          <a:bodyPr/>
          <a:lstStyle/>
          <a:p>
            <a:pPr marL="0" indent="0">
              <a:lnSpc>
                <a:spcPct val="150000"/>
              </a:lnSpc>
              <a:buNone/>
            </a:pPr>
            <a:r>
              <a:rPr lang="en-US" dirty="0"/>
              <a:t>is the art and science of encoding hidden messages in such a way that no one, apart from the sender and intended recipient, suspects the existence of the message</a:t>
            </a:r>
          </a:p>
        </p:txBody>
      </p:sp>
    </p:spTree>
    <p:extLst>
      <p:ext uri="{BB962C8B-B14F-4D97-AF65-F5344CB8AC3E}">
        <p14:creationId xmlns:p14="http://schemas.microsoft.com/office/powerpoint/2010/main" val="39383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19"/>
            <a:ext cx="8229600" cy="841902"/>
          </a:xfrm>
        </p:spPr>
        <p:txBody>
          <a:bodyPr/>
          <a:lstStyle/>
          <a:p>
            <a:r>
              <a:rPr lang="en-US" dirty="0" smtClean="0"/>
              <a:t>Results:</a:t>
            </a:r>
            <a:endParaRPr lang="en-US" dirty="0"/>
          </a:p>
        </p:txBody>
      </p:sp>
      <p:pic>
        <p:nvPicPr>
          <p:cNvPr id="6" name="Content Placeholder 5" descr="forestTiledBlended.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55" b="711"/>
          <a:stretch/>
        </p:blipFill>
        <p:spPr>
          <a:xfrm>
            <a:off x="1129538" y="1064921"/>
            <a:ext cx="6884924" cy="4964575"/>
          </a:xfrm>
        </p:spPr>
      </p:pic>
      <p:sp>
        <p:nvSpPr>
          <p:cNvPr id="5" name="TextBox 4"/>
          <p:cNvSpPr txBox="1"/>
          <p:nvPr/>
        </p:nvSpPr>
        <p:spPr>
          <a:xfrm>
            <a:off x="788281" y="5980836"/>
            <a:ext cx="7912474" cy="1200328"/>
          </a:xfrm>
          <a:prstGeom prst="rect">
            <a:avLst/>
          </a:prstGeom>
          <a:noFill/>
        </p:spPr>
        <p:txBody>
          <a:bodyPr wrap="square" rtlCol="0">
            <a:spAutoFit/>
          </a:bodyPr>
          <a:lstStyle/>
          <a:p>
            <a:pPr algn="ctr"/>
            <a:r>
              <a:rPr lang="en-US" sz="2400" dirty="0" smtClean="0"/>
              <a:t>Square Size = 3, Contrast = 5, 205 bits needed. 88% correct.</a:t>
            </a:r>
          </a:p>
          <a:p>
            <a:pPr algn="ctr"/>
            <a:r>
              <a:rPr lang="en-US" sz="2400" dirty="0"/>
              <a:t>This image says “Hello CS 280 Class :)”</a:t>
            </a:r>
          </a:p>
          <a:p>
            <a:pPr algn="ctr"/>
            <a:endParaRPr lang="en-US" sz="2400" dirty="0"/>
          </a:p>
        </p:txBody>
      </p:sp>
    </p:spTree>
    <p:extLst>
      <p:ext uri="{BB962C8B-B14F-4D97-AF65-F5344CB8AC3E}">
        <p14:creationId xmlns:p14="http://schemas.microsoft.com/office/powerpoint/2010/main" val="7288104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028"/>
            <a:ext cx="8229600" cy="1009383"/>
          </a:xfrm>
        </p:spPr>
        <p:txBody>
          <a:bodyPr/>
          <a:lstStyle/>
          <a:p>
            <a:r>
              <a:rPr lang="en-US" dirty="0" smtClean="0"/>
              <a:t>Increased Contrast </a:t>
            </a:r>
            <a:r>
              <a:rPr lang="en-US" dirty="0"/>
              <a:t>Magnitude</a:t>
            </a:r>
          </a:p>
        </p:txBody>
      </p:sp>
      <p:pic>
        <p:nvPicPr>
          <p:cNvPr id="6" name="Content Placeholder 5" descr="forestTiledExtrem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88" r="588"/>
          <a:stretch/>
        </p:blipFill>
        <p:spPr>
          <a:xfrm>
            <a:off x="1177925" y="1019175"/>
            <a:ext cx="6788150" cy="4960938"/>
          </a:xfrm>
        </p:spPr>
      </p:pic>
      <p:sp>
        <p:nvSpPr>
          <p:cNvPr id="5" name="TextBox 4"/>
          <p:cNvSpPr txBox="1"/>
          <p:nvPr/>
        </p:nvSpPr>
        <p:spPr>
          <a:xfrm>
            <a:off x="788281" y="5980836"/>
            <a:ext cx="7912474" cy="1200328"/>
          </a:xfrm>
          <a:prstGeom prst="rect">
            <a:avLst/>
          </a:prstGeom>
          <a:noFill/>
        </p:spPr>
        <p:txBody>
          <a:bodyPr wrap="square" rtlCol="0">
            <a:spAutoFit/>
          </a:bodyPr>
          <a:lstStyle/>
          <a:p>
            <a:pPr algn="ctr"/>
            <a:r>
              <a:rPr lang="en-US" sz="2400" dirty="0" smtClean="0"/>
              <a:t>Square Size = 3, Contrast = 65, 205 bits needed. 88% correct.</a:t>
            </a:r>
          </a:p>
          <a:p>
            <a:pPr algn="ctr"/>
            <a:r>
              <a:rPr lang="en-US" sz="2400" dirty="0"/>
              <a:t>This image says “Hello CS 280 Class :)”</a:t>
            </a:r>
          </a:p>
          <a:p>
            <a:pPr algn="ctr"/>
            <a:endParaRPr lang="en-US" sz="2400" dirty="0"/>
          </a:p>
        </p:txBody>
      </p:sp>
    </p:spTree>
    <p:extLst>
      <p:ext uri="{BB962C8B-B14F-4D97-AF65-F5344CB8AC3E}">
        <p14:creationId xmlns:p14="http://schemas.microsoft.com/office/powerpoint/2010/main" val="254320021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73"/>
            <a:ext cx="8229600" cy="1143000"/>
          </a:xfrm>
        </p:spPr>
        <p:txBody>
          <a:bodyPr/>
          <a:lstStyle/>
          <a:p>
            <a:r>
              <a:rPr lang="en-US" dirty="0" smtClean="0"/>
              <a:t>Same Message in Leaves</a:t>
            </a:r>
            <a:endParaRPr lang="en-US" dirty="0"/>
          </a:p>
        </p:txBody>
      </p:sp>
      <p:pic>
        <p:nvPicPr>
          <p:cNvPr id="5" name="Content Placeholder 4" descr="leavesTiledBlended.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410" b="-747"/>
          <a:stretch/>
        </p:blipFill>
        <p:spPr>
          <a:xfrm>
            <a:off x="1318407" y="1019235"/>
            <a:ext cx="6507187" cy="4961601"/>
          </a:xfrm>
        </p:spPr>
      </p:pic>
      <p:sp>
        <p:nvSpPr>
          <p:cNvPr id="4" name="TextBox 3"/>
          <p:cNvSpPr txBox="1"/>
          <p:nvPr/>
        </p:nvSpPr>
        <p:spPr>
          <a:xfrm>
            <a:off x="788281" y="5980836"/>
            <a:ext cx="7912474" cy="461665"/>
          </a:xfrm>
          <a:prstGeom prst="rect">
            <a:avLst/>
          </a:prstGeom>
          <a:noFill/>
        </p:spPr>
        <p:txBody>
          <a:bodyPr wrap="square" rtlCol="0">
            <a:spAutoFit/>
          </a:bodyPr>
          <a:lstStyle/>
          <a:p>
            <a:pPr algn="ctr"/>
            <a:r>
              <a:rPr lang="en-US" sz="2400" dirty="0" smtClean="0"/>
              <a:t>Square Size = 2, Contrast = 8, 202 bits needed. 84% correct.</a:t>
            </a:r>
          </a:p>
        </p:txBody>
      </p:sp>
    </p:spTree>
    <p:extLst>
      <p:ext uri="{BB962C8B-B14F-4D97-AF65-F5344CB8AC3E}">
        <p14:creationId xmlns:p14="http://schemas.microsoft.com/office/powerpoint/2010/main" val="2613654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leavesTiledExtrem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85" b="324"/>
          <a:stretch/>
        </p:blipFill>
        <p:spPr>
          <a:xfrm>
            <a:off x="1214366" y="950689"/>
            <a:ext cx="6715269" cy="4956622"/>
          </a:xfrm>
        </p:spPr>
      </p:pic>
      <p:sp>
        <p:nvSpPr>
          <p:cNvPr id="4" name="TextBox 3"/>
          <p:cNvSpPr txBox="1"/>
          <p:nvPr/>
        </p:nvSpPr>
        <p:spPr>
          <a:xfrm>
            <a:off x="788281" y="5980836"/>
            <a:ext cx="7912474" cy="461665"/>
          </a:xfrm>
          <a:prstGeom prst="rect">
            <a:avLst/>
          </a:prstGeom>
          <a:noFill/>
        </p:spPr>
        <p:txBody>
          <a:bodyPr wrap="square" rtlCol="0">
            <a:spAutoFit/>
          </a:bodyPr>
          <a:lstStyle/>
          <a:p>
            <a:pPr algn="ctr"/>
            <a:r>
              <a:rPr lang="en-US" sz="2400" dirty="0" smtClean="0"/>
              <a:t>Square Size </a:t>
            </a:r>
            <a:r>
              <a:rPr lang="en-US" sz="2400" dirty="0"/>
              <a:t>= 2</a:t>
            </a:r>
            <a:r>
              <a:rPr lang="en-US" sz="2400" dirty="0" smtClean="0"/>
              <a:t>, Contrast = 56, 202 bits needed. 84% correct.</a:t>
            </a:r>
          </a:p>
        </p:txBody>
      </p:sp>
      <p:sp>
        <p:nvSpPr>
          <p:cNvPr id="7" name="Title 1"/>
          <p:cNvSpPr txBox="1">
            <a:spLocks/>
          </p:cNvSpPr>
          <p:nvPr/>
        </p:nvSpPr>
        <p:spPr>
          <a:xfrm>
            <a:off x="457200" y="149028"/>
            <a:ext cx="8229600" cy="10093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Increased Contrast Magnitude</a:t>
            </a:r>
            <a:endParaRPr lang="en-US" dirty="0"/>
          </a:p>
        </p:txBody>
      </p:sp>
    </p:spTree>
    <p:extLst>
      <p:ext uri="{BB962C8B-B14F-4D97-AF65-F5344CB8AC3E}">
        <p14:creationId xmlns:p14="http://schemas.microsoft.com/office/powerpoint/2010/main" val="663642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Results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Is resistant to an overall contrast change</a:t>
            </a:r>
          </a:p>
          <a:p>
            <a:r>
              <a:rPr lang="en-US" dirty="0" smtClean="0"/>
              <a:t>Is resistant to being compressed to a .jpg. After compression we were able to recover 99.74% of the bits compared to when we saved the image in a lossless format. </a:t>
            </a:r>
            <a:endParaRPr lang="en-US" dirty="0"/>
          </a:p>
          <a:p>
            <a:r>
              <a:rPr lang="en-US" dirty="0" smtClean="0"/>
              <a:t>Is hard for human’s to notice. Much easier for computers </a:t>
            </a:r>
          </a:p>
          <a:p>
            <a:r>
              <a:rPr lang="en-US" dirty="0" smtClean="0"/>
              <a:t>If square is not hyper-parameter and is fixed, then the receiver does not need the original image. </a:t>
            </a:r>
          </a:p>
          <a:p>
            <a:endParaRPr lang="en-US" dirty="0"/>
          </a:p>
        </p:txBody>
      </p:sp>
    </p:spTree>
    <p:extLst>
      <p:ext uri="{BB962C8B-B14F-4D97-AF65-F5344CB8AC3E}">
        <p14:creationId xmlns:p14="http://schemas.microsoft.com/office/powerpoint/2010/main" val="127832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Results</a:t>
            </a:r>
            <a:endParaRPr lang="en-US" dirty="0"/>
          </a:p>
        </p:txBody>
      </p:sp>
      <p:sp>
        <p:nvSpPr>
          <p:cNvPr id="3" name="Content Placeholder 2"/>
          <p:cNvSpPr>
            <a:spLocks noGrp="1"/>
          </p:cNvSpPr>
          <p:nvPr>
            <p:ph idx="1"/>
          </p:nvPr>
        </p:nvSpPr>
        <p:spPr/>
        <p:txBody>
          <a:bodyPr>
            <a:normAutofit/>
          </a:bodyPr>
          <a:lstStyle/>
          <a:p>
            <a:r>
              <a:rPr lang="en-US" dirty="0" smtClean="0"/>
              <a:t>Can send much less bits of data then the naïve solution</a:t>
            </a:r>
          </a:p>
          <a:p>
            <a:r>
              <a:rPr lang="en-US" dirty="0" smtClean="0"/>
              <a:t>Does not work on all images. Images in which there is not a lot going on the contrast can become to noticeable   </a:t>
            </a:r>
          </a:p>
          <a:p>
            <a:r>
              <a:rPr lang="en-US" dirty="0" smtClean="0"/>
              <a:t>Not as resistant to scaling as we hoped. After making image and the squares twice as small, we were able to recover 62% of the bits. </a:t>
            </a:r>
            <a:endParaRPr lang="en-US" dirty="0"/>
          </a:p>
        </p:txBody>
      </p:sp>
    </p:spTree>
    <p:extLst>
      <p:ext uri="{BB962C8B-B14F-4D97-AF65-F5344CB8AC3E}">
        <p14:creationId xmlns:p14="http://schemas.microsoft.com/office/powerpoint/2010/main" val="535279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Hiding Information in Texture</a:t>
            </a:r>
            <a:endParaRPr lang="en-US" dirty="0"/>
          </a:p>
        </p:txBody>
      </p:sp>
      <p:sp>
        <p:nvSpPr>
          <p:cNvPr id="3" name="Content Placeholder 2"/>
          <p:cNvSpPr>
            <a:spLocks noGrp="1"/>
          </p:cNvSpPr>
          <p:nvPr>
            <p:ph idx="1"/>
          </p:nvPr>
        </p:nvSpPr>
        <p:spPr/>
        <p:txBody>
          <a:bodyPr/>
          <a:lstStyle/>
          <a:p>
            <a:r>
              <a:rPr lang="en-US" dirty="0" smtClean="0"/>
              <a:t>Texture is just “stuff”; there are less defining features that human recognize and realize if they have been tampered with</a:t>
            </a:r>
          </a:p>
          <a:p>
            <a:r>
              <a:rPr lang="en-US" dirty="0" smtClean="0"/>
              <a:t>Texture is random; the ability to conceal information while appearing random will provide an appealing option while appear unhampered    </a:t>
            </a:r>
            <a:endParaRPr lang="en-US" dirty="0"/>
          </a:p>
        </p:txBody>
      </p:sp>
    </p:spTree>
    <p:extLst>
      <p:ext uri="{BB962C8B-B14F-4D97-AF65-F5344CB8AC3E}">
        <p14:creationId xmlns:p14="http://schemas.microsoft.com/office/powerpoint/2010/main" val="1910979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Heeger and Bergen Texture Synthesis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Our first step to creating texture with hidden information was to create texture. We re-created </a:t>
            </a:r>
            <a:r>
              <a:rPr lang="en-US" dirty="0"/>
              <a:t>Heeger and </a:t>
            </a:r>
            <a:r>
              <a:rPr lang="en-US" dirty="0" smtClean="0"/>
              <a:t>Bergen’s texture generation algorithm with both Laplacian and Steerable pyramids</a:t>
            </a:r>
          </a:p>
          <a:p>
            <a:r>
              <a:rPr lang="en-US" dirty="0" smtClean="0"/>
              <a:t>Once we had successfully implemented this we began modifying various parts of it in the attempt to conceal information that persisted throughout all pyramid operations while still providing natural appearing texture. </a:t>
            </a:r>
            <a:endParaRPr lang="en-US" dirty="0"/>
          </a:p>
        </p:txBody>
      </p:sp>
    </p:spTree>
    <p:extLst>
      <p:ext uri="{BB962C8B-B14F-4D97-AF65-F5344CB8AC3E}">
        <p14:creationId xmlns:p14="http://schemas.microsoft.com/office/powerpoint/2010/main" val="1393614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Modifying the Cumulative </a:t>
            </a:r>
            <a:r>
              <a:rPr lang="en-US" dirty="0" smtClean="0"/>
              <a:t>Distribution Function (CDF)</a:t>
            </a:r>
            <a:endParaRPr lang="en-US" dirty="0"/>
          </a:p>
        </p:txBody>
      </p:sp>
      <p:sp>
        <p:nvSpPr>
          <p:cNvPr id="3" name="Content Placeholder 2"/>
          <p:cNvSpPr>
            <a:spLocks noGrp="1"/>
          </p:cNvSpPr>
          <p:nvPr>
            <p:ph idx="1"/>
          </p:nvPr>
        </p:nvSpPr>
        <p:spPr/>
        <p:txBody>
          <a:bodyPr/>
          <a:lstStyle/>
          <a:p>
            <a:r>
              <a:rPr lang="en-US" dirty="0" smtClean="0"/>
              <a:t>One main focus of our modification was various changes to the CDF</a:t>
            </a:r>
          </a:p>
          <a:p>
            <a:r>
              <a:rPr lang="en-US" dirty="0" smtClean="0"/>
              <a:t>By making local changes to sub-image’s CDF’s while keeping the global CDF the same; the texture appears the same however we have created placed distinct texture patterns in certain locations</a:t>
            </a:r>
            <a:endParaRPr lang="en-US" dirty="0"/>
          </a:p>
        </p:txBody>
      </p:sp>
    </p:spTree>
    <p:extLst>
      <p:ext uri="{BB962C8B-B14F-4D97-AF65-F5344CB8AC3E}">
        <p14:creationId xmlns:p14="http://schemas.microsoft.com/office/powerpoint/2010/main" val="403400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Moving Low Frequency Pixel Intensities</a:t>
            </a:r>
            <a:endParaRPr lang="en-US" dirty="0"/>
          </a:p>
        </p:txBody>
      </p:sp>
      <p:sp>
        <p:nvSpPr>
          <p:cNvPr id="3" name="Content Placeholder 2"/>
          <p:cNvSpPr>
            <a:spLocks noGrp="1"/>
          </p:cNvSpPr>
          <p:nvPr>
            <p:ph idx="1"/>
          </p:nvPr>
        </p:nvSpPr>
        <p:spPr/>
        <p:txBody>
          <a:bodyPr>
            <a:normAutofit fontScale="92500"/>
          </a:bodyPr>
          <a:lstStyle/>
          <a:p>
            <a:r>
              <a:rPr lang="en-US" dirty="0" smtClean="0"/>
              <a:t>We will move some pixels of a certain frequency from the left side of the image to the right side of the image.</a:t>
            </a:r>
          </a:p>
          <a:p>
            <a:r>
              <a:rPr lang="en-US" dirty="0" smtClean="0"/>
              <a:t>We will then compare frequencies on the left and ride side and compare them to the global image. </a:t>
            </a:r>
          </a:p>
          <a:p>
            <a:r>
              <a:rPr lang="en-US" dirty="0" smtClean="0"/>
              <a:t>If the sum of the CDF of the left half of the image is less then the CDF of the right image then we encoded the bit 1 otherwise we encoded at 0. </a:t>
            </a:r>
            <a:endParaRPr lang="en-US" dirty="0"/>
          </a:p>
        </p:txBody>
      </p:sp>
    </p:spTree>
    <p:extLst>
      <p:ext uri="{BB962C8B-B14F-4D97-AF65-F5344CB8AC3E}">
        <p14:creationId xmlns:p14="http://schemas.microsoft.com/office/powerpoint/2010/main" val="143943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Interested In:</a:t>
            </a:r>
            <a:endParaRPr lang="en-US" sz="5400" dirty="0"/>
          </a:p>
        </p:txBody>
      </p:sp>
      <p:sp>
        <p:nvSpPr>
          <p:cNvPr id="3" name="Content Placeholder 2"/>
          <p:cNvSpPr>
            <a:spLocks noGrp="1"/>
          </p:cNvSpPr>
          <p:nvPr>
            <p:ph idx="1"/>
          </p:nvPr>
        </p:nvSpPr>
        <p:spPr>
          <a:xfrm>
            <a:off x="962894" y="1600200"/>
            <a:ext cx="7270543" cy="4525963"/>
          </a:xfrm>
        </p:spPr>
        <p:txBody>
          <a:bodyPr/>
          <a:lstStyle/>
          <a:p>
            <a:pPr>
              <a:lnSpc>
                <a:spcPct val="150000"/>
              </a:lnSpc>
            </a:pPr>
            <a:r>
              <a:rPr lang="en-US" dirty="0" smtClean="0"/>
              <a:t>Encode bits in images in various ways</a:t>
            </a:r>
          </a:p>
          <a:p>
            <a:pPr>
              <a:lnSpc>
                <a:spcPct val="150000"/>
              </a:lnSpc>
            </a:pPr>
            <a:r>
              <a:rPr lang="en-US" dirty="0" smtClean="0"/>
              <a:t>How many bits could we reliably send?</a:t>
            </a:r>
          </a:p>
          <a:p>
            <a:pPr>
              <a:lnSpc>
                <a:spcPct val="150000"/>
              </a:lnSpc>
            </a:pPr>
            <a:r>
              <a:rPr lang="en-US" dirty="0" smtClean="0"/>
              <a:t>Do you need the original image?</a:t>
            </a:r>
          </a:p>
          <a:p>
            <a:pPr>
              <a:lnSpc>
                <a:spcPct val="150000"/>
              </a:lnSpc>
            </a:pPr>
            <a:r>
              <a:rPr lang="en-US" dirty="0" smtClean="0"/>
              <a:t>What is the image invariant too?</a:t>
            </a:r>
            <a:br>
              <a:rPr lang="en-US" dirty="0" smtClean="0"/>
            </a:br>
            <a:endParaRPr lang="en-US" dirty="0" smtClean="0"/>
          </a:p>
          <a:p>
            <a:pPr>
              <a:lnSpc>
                <a:spcPct val="150000"/>
              </a:lnSpc>
            </a:pPr>
            <a:endParaRPr lang="en-US" dirty="0"/>
          </a:p>
        </p:txBody>
      </p:sp>
    </p:spTree>
    <p:extLst>
      <p:ext uri="{BB962C8B-B14F-4D97-AF65-F5344CB8AC3E}">
        <p14:creationId xmlns:p14="http://schemas.microsoft.com/office/powerpoint/2010/main" val="103781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 Swapping Implementation</a:t>
            </a:r>
            <a:endParaRPr lang="en-US" dirty="0"/>
          </a:p>
        </p:txBody>
      </p:sp>
      <p:sp>
        <p:nvSpPr>
          <p:cNvPr id="3" name="Content Placeholder 2"/>
          <p:cNvSpPr>
            <a:spLocks noGrp="1"/>
          </p:cNvSpPr>
          <p:nvPr>
            <p:ph idx="1"/>
          </p:nvPr>
        </p:nvSpPr>
        <p:spPr/>
        <p:txBody>
          <a:bodyPr>
            <a:normAutofit fontScale="92500"/>
          </a:bodyPr>
          <a:lstStyle/>
          <a:p>
            <a:r>
              <a:rPr lang="en-US" dirty="0"/>
              <a:t>We will </a:t>
            </a:r>
            <a:r>
              <a:rPr lang="en-US" dirty="0" smtClean="0"/>
              <a:t>identify pixel in our desired range and randomly swap them onto one side of the image at </a:t>
            </a:r>
            <a:r>
              <a:rPr lang="en-US" dirty="0"/>
              <a:t>the lowest level of the Laplacian </a:t>
            </a:r>
            <a:r>
              <a:rPr lang="en-US" dirty="0" smtClean="0"/>
              <a:t>pyramid.</a:t>
            </a:r>
            <a:endParaRPr lang="en-US" dirty="0"/>
          </a:p>
          <a:p>
            <a:r>
              <a:rPr lang="en-US" dirty="0"/>
              <a:t>We will then propagate these changes up in each level of the Laplacian pyramid so that blending will look natural when we collapse the pyramid.  </a:t>
            </a:r>
            <a:endParaRPr lang="en-US" dirty="0" smtClean="0"/>
          </a:p>
          <a:p>
            <a:r>
              <a:rPr lang="en-US" dirty="0" smtClean="0"/>
              <a:t>We will still be matching the histograms as in the </a:t>
            </a:r>
            <a:r>
              <a:rPr lang="en-US" dirty="0"/>
              <a:t>Heeger and </a:t>
            </a:r>
            <a:r>
              <a:rPr lang="en-US" dirty="0" smtClean="0"/>
              <a:t>Bergen algorithm </a:t>
            </a:r>
            <a:endParaRPr lang="en-US" dirty="0"/>
          </a:p>
          <a:p>
            <a:endParaRPr lang="en-US" dirty="0"/>
          </a:p>
        </p:txBody>
      </p:sp>
    </p:spTree>
    <p:extLst>
      <p:ext uri="{BB962C8B-B14F-4D97-AF65-F5344CB8AC3E}">
        <p14:creationId xmlns:p14="http://schemas.microsoft.com/office/powerpoint/2010/main" val="3711195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originalTextur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26" b="226"/>
          <a:stretch/>
        </p:blipFill>
        <p:spPr>
          <a:xfrm>
            <a:off x="1828800" y="1012893"/>
            <a:ext cx="5486400" cy="5461626"/>
          </a:xfrm>
        </p:spPr>
      </p:pic>
      <p:sp>
        <p:nvSpPr>
          <p:cNvPr id="10" name="Title 1"/>
          <p:cNvSpPr>
            <a:spLocks noGrp="1"/>
          </p:cNvSpPr>
          <p:nvPr>
            <p:ph type="title"/>
          </p:nvPr>
        </p:nvSpPr>
        <p:spPr>
          <a:xfrm>
            <a:off x="457200" y="274638"/>
            <a:ext cx="8229600" cy="1143000"/>
          </a:xfrm>
        </p:spPr>
        <p:txBody>
          <a:bodyPr>
            <a:normAutofit fontScale="90000"/>
          </a:bodyPr>
          <a:lstStyle/>
          <a:p>
            <a:r>
              <a:rPr lang="en-US" dirty="0" smtClean="0"/>
              <a:t>Un-Shifted Texture (Fur)</a:t>
            </a:r>
            <a:br>
              <a:rPr lang="en-US" dirty="0" smtClean="0"/>
            </a:br>
            <a:endParaRPr lang="en-US" dirty="0"/>
          </a:p>
        </p:txBody>
      </p:sp>
      <p:sp>
        <p:nvSpPr>
          <p:cNvPr id="11" name="TextBox 10"/>
          <p:cNvSpPr txBox="1"/>
          <p:nvPr/>
        </p:nvSpPr>
        <p:spPr>
          <a:xfrm>
            <a:off x="1589761" y="6474519"/>
            <a:ext cx="6028551" cy="369332"/>
          </a:xfrm>
          <a:prstGeom prst="rect">
            <a:avLst/>
          </a:prstGeom>
          <a:noFill/>
        </p:spPr>
        <p:txBody>
          <a:bodyPr wrap="square" rtlCol="0">
            <a:spAutoFit/>
          </a:bodyPr>
          <a:lstStyle/>
          <a:p>
            <a:r>
              <a:rPr lang="en-US" dirty="0" smtClean="0"/>
              <a:t>Parameters: Base Square 6, Low Value = 10, High Value = 90</a:t>
            </a:r>
            <a:endParaRPr lang="en-US" dirty="0"/>
          </a:p>
        </p:txBody>
      </p:sp>
    </p:spTree>
    <p:extLst>
      <p:ext uri="{BB962C8B-B14F-4D97-AF65-F5344CB8AC3E}">
        <p14:creationId xmlns:p14="http://schemas.microsoft.com/office/powerpoint/2010/main" val="1661975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Shifted Left Image</a:t>
            </a:r>
            <a:br>
              <a:rPr lang="en-US" dirty="0" smtClean="0"/>
            </a:br>
            <a:endParaRPr lang="en-US" dirty="0"/>
          </a:p>
        </p:txBody>
      </p:sp>
      <p:pic>
        <p:nvPicPr>
          <p:cNvPr id="4" name="Content Placeholder 3" descr="shiftedLeftTextur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69" b="666"/>
          <a:stretch/>
        </p:blipFill>
        <p:spPr>
          <a:xfrm>
            <a:off x="1800099" y="1022681"/>
            <a:ext cx="5543803" cy="5486400"/>
          </a:xfrm>
        </p:spPr>
      </p:pic>
    </p:spTree>
    <p:extLst>
      <p:ext uri="{BB962C8B-B14F-4D97-AF65-F5344CB8AC3E}">
        <p14:creationId xmlns:p14="http://schemas.microsoft.com/office/powerpoint/2010/main" val="35825970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Shifted Right Image</a:t>
            </a:r>
            <a:br>
              <a:rPr lang="en-US" dirty="0" smtClean="0"/>
            </a:br>
            <a:endParaRPr lang="en-US" dirty="0"/>
          </a:p>
        </p:txBody>
      </p:sp>
      <p:pic>
        <p:nvPicPr>
          <p:cNvPr id="5" name="Picture 4" descr="shiftedRightTex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132416"/>
            <a:ext cx="5486400" cy="5486400"/>
          </a:xfrm>
          <a:prstGeom prst="rect">
            <a:avLst/>
          </a:prstGeom>
        </p:spPr>
      </p:pic>
    </p:spTree>
    <p:extLst>
      <p:ext uri="{BB962C8B-B14F-4D97-AF65-F5344CB8AC3E}">
        <p14:creationId xmlns:p14="http://schemas.microsoft.com/office/powerpoint/2010/main" val="876579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Shifted Left CDM</a:t>
            </a:r>
            <a:endParaRPr lang="en-US" dirty="0"/>
          </a:p>
        </p:txBody>
      </p:sp>
      <p:pic>
        <p:nvPicPr>
          <p:cNvPr id="4" name="Picture 3" descr="shiftedLeftGrap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183" y="1417638"/>
            <a:ext cx="8334817" cy="4564615"/>
          </a:xfrm>
          <a:prstGeom prst="rect">
            <a:avLst/>
          </a:prstGeom>
        </p:spPr>
      </p:pic>
      <p:sp>
        <p:nvSpPr>
          <p:cNvPr id="6" name="TextBox 5"/>
          <p:cNvSpPr txBox="1"/>
          <p:nvPr/>
        </p:nvSpPr>
        <p:spPr>
          <a:xfrm>
            <a:off x="122282" y="2744286"/>
            <a:ext cx="2110516" cy="1200329"/>
          </a:xfrm>
          <a:prstGeom prst="rect">
            <a:avLst/>
          </a:prstGeom>
          <a:noFill/>
        </p:spPr>
        <p:txBody>
          <a:bodyPr wrap="square" rtlCol="0">
            <a:spAutoFit/>
          </a:bodyPr>
          <a:lstStyle/>
          <a:p>
            <a:r>
              <a:rPr lang="en-US" dirty="0" smtClean="0"/>
              <a:t>New: 103.10</a:t>
            </a:r>
          </a:p>
          <a:p>
            <a:r>
              <a:rPr lang="en-US" dirty="0" smtClean="0"/>
              <a:t>Original: 104.06</a:t>
            </a:r>
          </a:p>
          <a:p>
            <a:r>
              <a:rPr lang="en-US" dirty="0" smtClean="0"/>
              <a:t>Left: 109.84 </a:t>
            </a:r>
          </a:p>
          <a:p>
            <a:r>
              <a:rPr lang="en-US" dirty="0" smtClean="0"/>
              <a:t>Right:96.25</a:t>
            </a:r>
            <a:endParaRPr lang="en-US" dirty="0"/>
          </a:p>
        </p:txBody>
      </p:sp>
    </p:spTree>
    <p:extLst>
      <p:ext uri="{BB962C8B-B14F-4D97-AF65-F5344CB8AC3E}">
        <p14:creationId xmlns:p14="http://schemas.microsoft.com/office/powerpoint/2010/main" val="236240225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Shifted Right CDM</a:t>
            </a:r>
            <a:endParaRPr lang="en-US" dirty="0"/>
          </a:p>
        </p:txBody>
      </p:sp>
      <p:pic>
        <p:nvPicPr>
          <p:cNvPr id="5" name="Picture 4" descr="shiftedRightGrap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99" y="1417638"/>
            <a:ext cx="8348301" cy="4572000"/>
          </a:xfrm>
          <a:prstGeom prst="rect">
            <a:avLst/>
          </a:prstGeom>
        </p:spPr>
      </p:pic>
      <p:sp>
        <p:nvSpPr>
          <p:cNvPr id="6" name="TextBox 5"/>
          <p:cNvSpPr txBox="1"/>
          <p:nvPr/>
        </p:nvSpPr>
        <p:spPr>
          <a:xfrm>
            <a:off x="188657" y="2735523"/>
            <a:ext cx="1688553" cy="1200329"/>
          </a:xfrm>
          <a:prstGeom prst="rect">
            <a:avLst/>
          </a:prstGeom>
          <a:noFill/>
        </p:spPr>
        <p:txBody>
          <a:bodyPr wrap="square" rtlCol="0">
            <a:spAutoFit/>
          </a:bodyPr>
          <a:lstStyle/>
          <a:p>
            <a:r>
              <a:rPr lang="en-US" dirty="0" smtClean="0"/>
              <a:t>New: 103.11</a:t>
            </a:r>
          </a:p>
          <a:p>
            <a:r>
              <a:rPr lang="en-US" dirty="0" smtClean="0"/>
              <a:t>Original: 104.06</a:t>
            </a:r>
          </a:p>
          <a:p>
            <a:r>
              <a:rPr lang="en-US" dirty="0" smtClean="0"/>
              <a:t>Left: 84.41</a:t>
            </a:r>
          </a:p>
          <a:p>
            <a:r>
              <a:rPr lang="en-US" dirty="0" smtClean="0"/>
              <a:t>Right: 121.52</a:t>
            </a:r>
            <a:endParaRPr lang="en-US" dirty="0"/>
          </a:p>
        </p:txBody>
      </p:sp>
    </p:spTree>
    <p:extLst>
      <p:ext uri="{BB962C8B-B14F-4D97-AF65-F5344CB8AC3E}">
        <p14:creationId xmlns:p14="http://schemas.microsoft.com/office/powerpoint/2010/main" val="4159436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200" y="274638"/>
            <a:ext cx="8229600" cy="1143000"/>
          </a:xfrm>
        </p:spPr>
        <p:txBody>
          <a:bodyPr>
            <a:normAutofit fontScale="90000"/>
          </a:bodyPr>
          <a:lstStyle/>
          <a:p>
            <a:r>
              <a:rPr lang="en-US" dirty="0" smtClean="0"/>
              <a:t>Un-Shifted Texture (Stucco)</a:t>
            </a:r>
            <a:br>
              <a:rPr lang="en-US" dirty="0" smtClean="0"/>
            </a:br>
            <a:endParaRPr lang="en-US" dirty="0"/>
          </a:p>
        </p:txBody>
      </p:sp>
      <p:sp>
        <p:nvSpPr>
          <p:cNvPr id="11" name="TextBox 10"/>
          <p:cNvSpPr txBox="1"/>
          <p:nvPr/>
        </p:nvSpPr>
        <p:spPr>
          <a:xfrm>
            <a:off x="1589761" y="6474519"/>
            <a:ext cx="6028551" cy="369332"/>
          </a:xfrm>
          <a:prstGeom prst="rect">
            <a:avLst/>
          </a:prstGeom>
          <a:noFill/>
        </p:spPr>
        <p:txBody>
          <a:bodyPr wrap="square" rtlCol="0">
            <a:spAutoFit/>
          </a:bodyPr>
          <a:lstStyle/>
          <a:p>
            <a:r>
              <a:rPr lang="en-US" dirty="0" smtClean="0"/>
              <a:t>Parameters: Base Square 6, Low Value = 10, High Value = 90</a:t>
            </a:r>
            <a:endParaRPr lang="en-US" dirty="0"/>
          </a:p>
        </p:txBody>
      </p:sp>
      <p:pic>
        <p:nvPicPr>
          <p:cNvPr id="3" name="Content Placeholder 2" descr="stuckoOriginalTexture.png"/>
          <p:cNvPicPr>
            <a:picLocks noGrp="1"/>
          </p:cNvPicPr>
          <p:nvPr>
            <p:ph idx="1"/>
          </p:nvPr>
        </p:nvPicPr>
        <p:blipFill rotWithShape="1">
          <a:blip r:embed="rId2">
            <a:extLst>
              <a:ext uri="{28A0092B-C50C-407E-A947-70E740481C1C}">
                <a14:useLocalDpi xmlns:a14="http://schemas.microsoft.com/office/drawing/2010/main" val="0"/>
              </a:ext>
            </a:extLst>
          </a:blip>
          <a:srcRect l="-672" r="-672"/>
          <a:stretch/>
        </p:blipFill>
        <p:spPr>
          <a:xfrm>
            <a:off x="1791927" y="909109"/>
            <a:ext cx="5486400" cy="5486400"/>
          </a:xfrm>
        </p:spPr>
      </p:pic>
    </p:spTree>
    <p:extLst>
      <p:ext uri="{BB962C8B-B14F-4D97-AF65-F5344CB8AC3E}">
        <p14:creationId xmlns:p14="http://schemas.microsoft.com/office/powerpoint/2010/main" val="3427905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Shifted Left Image</a:t>
            </a:r>
            <a:br>
              <a:rPr lang="en-US" dirty="0" smtClean="0"/>
            </a:br>
            <a:endParaRPr lang="en-US" dirty="0"/>
          </a:p>
        </p:txBody>
      </p:sp>
      <p:pic>
        <p:nvPicPr>
          <p:cNvPr id="5" name="Content Placeholder 4" descr="stuckoLeftTexture.png"/>
          <p:cNvPicPr>
            <a:picLocks noGrp="1"/>
          </p:cNvPicPr>
          <p:nvPr>
            <p:ph idx="1"/>
          </p:nvPr>
        </p:nvPicPr>
        <p:blipFill rotWithShape="1">
          <a:blip r:embed="rId2">
            <a:extLst>
              <a:ext uri="{28A0092B-C50C-407E-A947-70E740481C1C}">
                <a14:useLocalDpi xmlns:a14="http://schemas.microsoft.com/office/drawing/2010/main" val="0"/>
              </a:ext>
            </a:extLst>
          </a:blip>
          <a:srcRect t="3131" b="3131"/>
          <a:stretch/>
        </p:blipFill>
        <p:spPr>
          <a:xfrm>
            <a:off x="1814513" y="921145"/>
            <a:ext cx="5486400" cy="5486400"/>
          </a:xfrm>
        </p:spPr>
      </p:pic>
    </p:spTree>
    <p:extLst>
      <p:ext uri="{BB962C8B-B14F-4D97-AF65-F5344CB8AC3E}">
        <p14:creationId xmlns:p14="http://schemas.microsoft.com/office/powerpoint/2010/main" val="398799391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287471"/>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Shifted Right Image</a:t>
            </a:r>
            <a:br>
              <a:rPr lang="en-US" dirty="0" smtClean="0"/>
            </a:br>
            <a:endParaRPr lang="en-US" dirty="0"/>
          </a:p>
        </p:txBody>
      </p:sp>
      <p:pic>
        <p:nvPicPr>
          <p:cNvPr id="2" name="Picture 1" descr="stuckoRightTex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845" y="895147"/>
            <a:ext cx="5486400" cy="5486400"/>
          </a:xfrm>
          <a:prstGeom prst="rect">
            <a:avLst/>
          </a:prstGeom>
        </p:spPr>
      </p:pic>
    </p:spTree>
    <p:extLst>
      <p:ext uri="{BB962C8B-B14F-4D97-AF65-F5344CB8AC3E}">
        <p14:creationId xmlns:p14="http://schemas.microsoft.com/office/powerpoint/2010/main" val="507645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Shifted Left CDM</a:t>
            </a:r>
            <a:endParaRPr lang="en-US" dirty="0"/>
          </a:p>
        </p:txBody>
      </p:sp>
      <p:sp>
        <p:nvSpPr>
          <p:cNvPr id="6" name="TextBox 5"/>
          <p:cNvSpPr txBox="1"/>
          <p:nvPr/>
        </p:nvSpPr>
        <p:spPr>
          <a:xfrm>
            <a:off x="122282" y="2744286"/>
            <a:ext cx="2110516" cy="1200329"/>
          </a:xfrm>
          <a:prstGeom prst="rect">
            <a:avLst/>
          </a:prstGeom>
          <a:noFill/>
        </p:spPr>
        <p:txBody>
          <a:bodyPr wrap="square" rtlCol="0">
            <a:spAutoFit/>
          </a:bodyPr>
          <a:lstStyle/>
          <a:p>
            <a:r>
              <a:rPr lang="en-US" dirty="0" smtClean="0"/>
              <a:t>New</a:t>
            </a:r>
            <a:r>
              <a:rPr lang="en-US" dirty="0"/>
              <a:t>: </a:t>
            </a:r>
            <a:r>
              <a:rPr lang="en-US" dirty="0" smtClean="0"/>
              <a:t>103.39</a:t>
            </a:r>
          </a:p>
          <a:p>
            <a:r>
              <a:rPr lang="en-US" dirty="0" smtClean="0"/>
              <a:t>Original</a:t>
            </a:r>
            <a:r>
              <a:rPr lang="en-US" dirty="0"/>
              <a:t>: </a:t>
            </a:r>
            <a:r>
              <a:rPr lang="en-US" dirty="0" smtClean="0"/>
              <a:t>104.43</a:t>
            </a:r>
          </a:p>
          <a:p>
            <a:r>
              <a:rPr lang="en-US" dirty="0" smtClean="0"/>
              <a:t>Left</a:t>
            </a:r>
            <a:r>
              <a:rPr lang="en-US" dirty="0"/>
              <a:t>: </a:t>
            </a:r>
            <a:r>
              <a:rPr lang="en-US" dirty="0" smtClean="0"/>
              <a:t>104.83</a:t>
            </a:r>
          </a:p>
          <a:p>
            <a:r>
              <a:rPr lang="en-US" dirty="0"/>
              <a:t>Right:</a:t>
            </a:r>
            <a:r>
              <a:rPr lang="en-US" dirty="0" smtClean="0"/>
              <a:t>101.96</a:t>
            </a:r>
            <a:endParaRPr lang="en-US" dirty="0"/>
          </a:p>
        </p:txBody>
      </p:sp>
      <p:pic>
        <p:nvPicPr>
          <p:cNvPr id="3" name="Picture 2" descr="stuckoLeftGraph.png"/>
          <p:cNvPicPr>
            <a:picLocks noChangeAspect="1"/>
          </p:cNvPicPr>
          <p:nvPr/>
        </p:nvPicPr>
        <p:blipFill rotWithShape="1">
          <a:blip r:embed="rId2">
            <a:extLst>
              <a:ext uri="{28A0092B-C50C-407E-A947-70E740481C1C}">
                <a14:useLocalDpi xmlns:a14="http://schemas.microsoft.com/office/drawing/2010/main" val="0"/>
              </a:ext>
            </a:extLst>
          </a:blip>
          <a:srcRect l="4042" r="4042"/>
          <a:stretch/>
        </p:blipFill>
        <p:spPr>
          <a:xfrm>
            <a:off x="1646687" y="1563156"/>
            <a:ext cx="7315898" cy="4359013"/>
          </a:xfrm>
          <a:prstGeom prst="rect">
            <a:avLst/>
          </a:prstGeom>
        </p:spPr>
      </p:pic>
    </p:spTree>
    <p:extLst>
      <p:ext uri="{BB962C8B-B14F-4D97-AF65-F5344CB8AC3E}">
        <p14:creationId xmlns:p14="http://schemas.microsoft.com/office/powerpoint/2010/main" val="21751073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Solution</a:t>
            </a:r>
            <a:endParaRPr lang="en-US" dirty="0"/>
          </a:p>
        </p:txBody>
      </p:sp>
      <p:sp>
        <p:nvSpPr>
          <p:cNvPr id="3" name="Content Placeholder 2"/>
          <p:cNvSpPr>
            <a:spLocks noGrp="1"/>
          </p:cNvSpPr>
          <p:nvPr>
            <p:ph idx="1"/>
          </p:nvPr>
        </p:nvSpPr>
        <p:spPr/>
        <p:txBody>
          <a:bodyPr/>
          <a:lstStyle/>
          <a:p>
            <a:r>
              <a:rPr lang="en-US" dirty="0" smtClean="0"/>
              <a:t>Read in an image and have a message you intend to encode</a:t>
            </a:r>
          </a:p>
          <a:p>
            <a:r>
              <a:rPr lang="en-US" dirty="0" smtClean="0"/>
              <a:t>Change the least significant bit of each color-band on every pixel of the image</a:t>
            </a:r>
          </a:p>
          <a:p>
            <a:r>
              <a:rPr lang="en-US" dirty="0" smtClean="0"/>
              <a:t>Go across the image from left to right and then from top to bottom </a:t>
            </a:r>
            <a:endParaRPr lang="en-US" dirty="0"/>
          </a:p>
        </p:txBody>
      </p:sp>
    </p:spTree>
    <p:extLst>
      <p:ext uri="{BB962C8B-B14F-4D97-AF65-F5344CB8AC3E}">
        <p14:creationId xmlns:p14="http://schemas.microsoft.com/office/powerpoint/2010/main" val="1296503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Shifted Right CDM</a:t>
            </a:r>
            <a:endParaRPr lang="en-US" dirty="0"/>
          </a:p>
        </p:txBody>
      </p:sp>
      <p:sp>
        <p:nvSpPr>
          <p:cNvPr id="6" name="TextBox 5"/>
          <p:cNvSpPr txBox="1"/>
          <p:nvPr/>
        </p:nvSpPr>
        <p:spPr>
          <a:xfrm>
            <a:off x="188657" y="2735523"/>
            <a:ext cx="1688553" cy="1200329"/>
          </a:xfrm>
          <a:prstGeom prst="rect">
            <a:avLst/>
          </a:prstGeom>
          <a:noFill/>
        </p:spPr>
        <p:txBody>
          <a:bodyPr wrap="square" rtlCol="0">
            <a:spAutoFit/>
          </a:bodyPr>
          <a:lstStyle/>
          <a:p>
            <a:r>
              <a:rPr lang="en-US" dirty="0" smtClean="0"/>
              <a:t>New</a:t>
            </a:r>
            <a:r>
              <a:rPr lang="en-US" dirty="0"/>
              <a:t>: </a:t>
            </a:r>
            <a:r>
              <a:rPr lang="en-US" dirty="0" smtClean="0"/>
              <a:t>103.37</a:t>
            </a:r>
          </a:p>
          <a:p>
            <a:r>
              <a:rPr lang="en-US" dirty="0" smtClean="0"/>
              <a:t>Original</a:t>
            </a:r>
            <a:r>
              <a:rPr lang="en-US" dirty="0"/>
              <a:t>: </a:t>
            </a:r>
            <a:r>
              <a:rPr lang="en-US" dirty="0" smtClean="0"/>
              <a:t>104.43</a:t>
            </a:r>
          </a:p>
          <a:p>
            <a:r>
              <a:rPr lang="en-US" dirty="0" smtClean="0"/>
              <a:t>Left</a:t>
            </a:r>
            <a:r>
              <a:rPr lang="en-US" dirty="0"/>
              <a:t>: </a:t>
            </a:r>
            <a:r>
              <a:rPr lang="en-US" dirty="0" smtClean="0"/>
              <a:t>102.00</a:t>
            </a:r>
          </a:p>
          <a:p>
            <a:r>
              <a:rPr lang="en-US" dirty="0" smtClean="0"/>
              <a:t>Right</a:t>
            </a:r>
            <a:r>
              <a:rPr lang="en-US" dirty="0"/>
              <a:t>: </a:t>
            </a:r>
            <a:r>
              <a:rPr lang="en-US" dirty="0" smtClean="0"/>
              <a:t>104.72</a:t>
            </a:r>
            <a:endParaRPr lang="en-US" dirty="0"/>
          </a:p>
        </p:txBody>
      </p:sp>
      <p:pic>
        <p:nvPicPr>
          <p:cNvPr id="2" name="Picture 1" descr="stuckoRightGrap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210" y="1828334"/>
            <a:ext cx="6608716" cy="3619305"/>
          </a:xfrm>
          <a:prstGeom prst="rect">
            <a:avLst/>
          </a:prstGeom>
        </p:spPr>
      </p:pic>
    </p:spTree>
    <p:extLst>
      <p:ext uri="{BB962C8B-B14F-4D97-AF65-F5344CB8AC3E}">
        <p14:creationId xmlns:p14="http://schemas.microsoft.com/office/powerpoint/2010/main" val="1955738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Results</a:t>
            </a:r>
            <a:endParaRPr lang="en-US" dirty="0"/>
          </a:p>
        </p:txBody>
      </p:sp>
      <p:sp>
        <p:nvSpPr>
          <p:cNvPr id="3" name="Content Placeholder 2"/>
          <p:cNvSpPr>
            <a:spLocks noGrp="1"/>
          </p:cNvSpPr>
          <p:nvPr>
            <p:ph idx="1"/>
          </p:nvPr>
        </p:nvSpPr>
        <p:spPr/>
        <p:txBody>
          <a:bodyPr>
            <a:normAutofit/>
          </a:bodyPr>
          <a:lstStyle/>
          <a:p>
            <a:r>
              <a:rPr lang="en-US" dirty="0" smtClean="0"/>
              <a:t>Extremely natural looking results because of the minimal changes to the overall texture</a:t>
            </a:r>
          </a:p>
          <a:p>
            <a:r>
              <a:rPr lang="en-US" dirty="0" smtClean="0"/>
              <a:t>Is invariant to compression into a .jpg format</a:t>
            </a:r>
          </a:p>
          <a:p>
            <a:r>
              <a:rPr lang="en-US" dirty="0" smtClean="0"/>
              <a:t>Is invariant to down scaling and up scaling because the overall structure of the texture is preserved  </a:t>
            </a:r>
          </a:p>
          <a:p>
            <a:r>
              <a:rPr lang="en-US" dirty="0" smtClean="0"/>
              <a:t>User does not need the original image</a:t>
            </a:r>
          </a:p>
          <a:p>
            <a:endParaRPr lang="en-US" dirty="0" smtClean="0"/>
          </a:p>
          <a:p>
            <a:endParaRPr lang="en-US" dirty="0"/>
          </a:p>
        </p:txBody>
      </p:sp>
    </p:spTree>
    <p:extLst>
      <p:ext uri="{BB962C8B-B14F-4D97-AF65-F5344CB8AC3E}">
        <p14:creationId xmlns:p14="http://schemas.microsoft.com/office/powerpoint/2010/main" val="1334400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Results</a:t>
            </a:r>
            <a:endParaRPr lang="en-US" dirty="0"/>
          </a:p>
        </p:txBody>
      </p:sp>
      <p:sp>
        <p:nvSpPr>
          <p:cNvPr id="3" name="Content Placeholder 2"/>
          <p:cNvSpPr>
            <a:spLocks noGrp="1"/>
          </p:cNvSpPr>
          <p:nvPr>
            <p:ph idx="1"/>
          </p:nvPr>
        </p:nvSpPr>
        <p:spPr/>
        <p:txBody>
          <a:bodyPr>
            <a:normAutofit/>
          </a:bodyPr>
          <a:lstStyle/>
          <a:p>
            <a:r>
              <a:rPr lang="en-US" dirty="0" smtClean="0"/>
              <a:t>Can only encode 1 bit. You can encode more if you tile but the edges do not look natural</a:t>
            </a:r>
          </a:p>
          <a:p>
            <a:r>
              <a:rPr lang="en-US" dirty="0" smtClean="0"/>
              <a:t>You need to pre-process to determine what range of frequencies are the best to move across the image. </a:t>
            </a:r>
          </a:p>
          <a:p>
            <a:r>
              <a:rPr lang="en-US" dirty="0" smtClean="0"/>
              <a:t>Does not work with color :(</a:t>
            </a:r>
            <a:endParaRPr lang="en-US" dirty="0"/>
          </a:p>
        </p:txBody>
      </p:sp>
    </p:spTree>
    <p:extLst>
      <p:ext uri="{BB962C8B-B14F-4D97-AF65-F5344CB8AC3E}">
        <p14:creationId xmlns:p14="http://schemas.microsoft.com/office/powerpoint/2010/main" val="3777363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CDF Modification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5781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Results</a:t>
            </a:r>
            <a:endParaRPr lang="en-US" dirty="0"/>
          </a:p>
        </p:txBody>
      </p:sp>
      <p:sp>
        <p:nvSpPr>
          <p:cNvPr id="3" name="Content Placeholder 2"/>
          <p:cNvSpPr>
            <a:spLocks noGrp="1"/>
          </p:cNvSpPr>
          <p:nvPr>
            <p:ph idx="1"/>
          </p:nvPr>
        </p:nvSpPr>
        <p:spPr>
          <a:xfrm>
            <a:off x="334919" y="1417638"/>
            <a:ext cx="8488117" cy="1478400"/>
          </a:xfrm>
        </p:spPr>
        <p:txBody>
          <a:bodyPr>
            <a:normAutofit fontScale="62500" lnSpcReduction="20000"/>
          </a:bodyPr>
          <a:lstStyle/>
          <a:p>
            <a:r>
              <a:rPr lang="en-US" dirty="0" smtClean="0"/>
              <a:t>Can send incredible amount of bits. (Height of image) * (Width of </a:t>
            </a:r>
            <a:r>
              <a:rPr lang="en-US" dirty="0"/>
              <a:t>image</a:t>
            </a:r>
            <a:r>
              <a:rPr lang="en-US" dirty="0" smtClean="0"/>
              <a:t>) * 3. </a:t>
            </a:r>
          </a:p>
          <a:p>
            <a:r>
              <a:rPr lang="en-US" dirty="0" smtClean="0"/>
              <a:t>This image could encode 4,624,650 </a:t>
            </a:r>
            <a:r>
              <a:rPr lang="en-US" dirty="0"/>
              <a:t>bits or </a:t>
            </a:r>
            <a:r>
              <a:rPr lang="en-US" dirty="0" smtClean="0"/>
              <a:t>578,081 </a:t>
            </a:r>
            <a:r>
              <a:rPr lang="en-US" dirty="0" err="1"/>
              <a:t>ascii</a:t>
            </a:r>
            <a:r>
              <a:rPr lang="en-US" dirty="0"/>
              <a:t> </a:t>
            </a:r>
            <a:r>
              <a:rPr lang="en-US" dirty="0" smtClean="0"/>
              <a:t>characters.</a:t>
            </a:r>
          </a:p>
          <a:p>
            <a:r>
              <a:rPr lang="en-US" dirty="0" smtClean="0"/>
              <a:t>Image looks unchanged to human eye and message is perfectly reconstructed:</a:t>
            </a:r>
            <a:endParaRPr lang="en-US" dirty="0"/>
          </a:p>
        </p:txBody>
      </p:sp>
      <p:pic>
        <p:nvPicPr>
          <p:cNvPr id="4" name="Picture 3" descr="modifi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09" y="2896038"/>
            <a:ext cx="3917611" cy="2936842"/>
          </a:xfrm>
          <a:prstGeom prst="rect">
            <a:avLst/>
          </a:prstGeom>
        </p:spPr>
      </p:pic>
      <p:pic>
        <p:nvPicPr>
          <p:cNvPr id="5" name="Picture 4" descr="lea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424" y="2896038"/>
            <a:ext cx="3917612" cy="2936843"/>
          </a:xfrm>
          <a:prstGeom prst="rect">
            <a:avLst/>
          </a:prstGeom>
        </p:spPr>
      </p:pic>
      <p:sp>
        <p:nvSpPr>
          <p:cNvPr id="6" name="TextBox 5"/>
          <p:cNvSpPr txBox="1"/>
          <p:nvPr/>
        </p:nvSpPr>
        <p:spPr>
          <a:xfrm>
            <a:off x="1158263" y="5832880"/>
            <a:ext cx="2525851" cy="369332"/>
          </a:xfrm>
          <a:prstGeom prst="rect">
            <a:avLst/>
          </a:prstGeom>
          <a:noFill/>
        </p:spPr>
        <p:txBody>
          <a:bodyPr wrap="square" rtlCol="0">
            <a:spAutoFit/>
          </a:bodyPr>
          <a:lstStyle/>
          <a:p>
            <a:pPr algn="ctr"/>
            <a:r>
              <a:rPr lang="en-US" dirty="0" smtClean="0"/>
              <a:t>Modified</a:t>
            </a:r>
            <a:endParaRPr lang="en-US" dirty="0"/>
          </a:p>
        </p:txBody>
      </p:sp>
      <p:sp>
        <p:nvSpPr>
          <p:cNvPr id="7" name="TextBox 6"/>
          <p:cNvSpPr txBox="1"/>
          <p:nvPr/>
        </p:nvSpPr>
        <p:spPr>
          <a:xfrm>
            <a:off x="5608797" y="5832880"/>
            <a:ext cx="2525851" cy="369332"/>
          </a:xfrm>
          <a:prstGeom prst="rect">
            <a:avLst/>
          </a:prstGeom>
          <a:noFill/>
        </p:spPr>
        <p:txBody>
          <a:bodyPr wrap="square" rtlCol="0">
            <a:spAutoFit/>
          </a:bodyPr>
          <a:lstStyle/>
          <a:p>
            <a:pPr algn="ctr"/>
            <a:r>
              <a:rPr lang="en-US" dirty="0" smtClean="0"/>
              <a:t>Original</a:t>
            </a:r>
            <a:endParaRPr lang="en-US" dirty="0"/>
          </a:p>
        </p:txBody>
      </p:sp>
    </p:spTree>
    <p:extLst>
      <p:ext uri="{BB962C8B-B14F-4D97-AF65-F5344CB8AC3E}">
        <p14:creationId xmlns:p14="http://schemas.microsoft.com/office/powerpoint/2010/main" val="4249352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Results</a:t>
            </a:r>
            <a:endParaRPr lang="en-US" dirty="0"/>
          </a:p>
        </p:txBody>
      </p:sp>
      <p:sp>
        <p:nvSpPr>
          <p:cNvPr id="3" name="Content Placeholder 2"/>
          <p:cNvSpPr>
            <a:spLocks noGrp="1"/>
          </p:cNvSpPr>
          <p:nvPr>
            <p:ph idx="1"/>
          </p:nvPr>
        </p:nvSpPr>
        <p:spPr/>
        <p:txBody>
          <a:bodyPr/>
          <a:lstStyle/>
          <a:p>
            <a:r>
              <a:rPr lang="en-US" dirty="0" smtClean="0"/>
              <a:t>Completely lose the message if any type of compression is applied</a:t>
            </a:r>
          </a:p>
          <a:p>
            <a:r>
              <a:rPr lang="en-US" dirty="0" smtClean="0"/>
              <a:t>When we saved the image as a .jpg and then attempted to read it and re-construct the message we retrieved 49.98%. Garbage. You must save as a .</a:t>
            </a:r>
            <a:r>
              <a:rPr lang="en-US" dirty="0" err="1" smtClean="0"/>
              <a:t>png</a:t>
            </a:r>
            <a:r>
              <a:rPr lang="en-US" dirty="0" smtClean="0"/>
              <a:t> or some lossless format</a:t>
            </a:r>
          </a:p>
          <a:p>
            <a:r>
              <a:rPr lang="en-US" dirty="0" smtClean="0"/>
              <a:t>Is not invariant to any scaling shifts or contrast changes</a:t>
            </a:r>
            <a:endParaRPr lang="en-US" dirty="0"/>
          </a:p>
        </p:txBody>
      </p:sp>
    </p:spTree>
    <p:extLst>
      <p:ext uri="{BB962C8B-B14F-4D97-AF65-F5344CB8AC3E}">
        <p14:creationId xmlns:p14="http://schemas.microsoft.com/office/powerpoint/2010/main" val="2403052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 Tiling and Blending</a:t>
            </a:r>
            <a:endParaRPr lang="en-US" dirty="0"/>
          </a:p>
        </p:txBody>
      </p:sp>
      <p:sp>
        <p:nvSpPr>
          <p:cNvPr id="3" name="Content Placeholder 2"/>
          <p:cNvSpPr>
            <a:spLocks noGrp="1"/>
          </p:cNvSpPr>
          <p:nvPr>
            <p:ph idx="1"/>
          </p:nvPr>
        </p:nvSpPr>
        <p:spPr/>
        <p:txBody>
          <a:bodyPr/>
          <a:lstStyle/>
          <a:p>
            <a:r>
              <a:rPr lang="en-US" dirty="0" smtClean="0"/>
              <a:t>At certain regions of the image, simply modify the contrast a small amount</a:t>
            </a:r>
          </a:p>
          <a:p>
            <a:r>
              <a:rPr lang="en-US" dirty="0" smtClean="0"/>
              <a:t>Increasing the contrast would signify a 1 and decreasing the contrast would signify a 0</a:t>
            </a:r>
          </a:p>
          <a:p>
            <a:r>
              <a:rPr lang="en-US" dirty="0" smtClean="0"/>
              <a:t>After modifying the contrast we blend it back into the original image to preserver the image</a:t>
            </a:r>
          </a:p>
          <a:p>
            <a:r>
              <a:rPr lang="en-US" dirty="0" smtClean="0"/>
              <a:t>Taking advantage of people’s weak contrast sensitivity</a:t>
            </a:r>
            <a:endParaRPr lang="en-US" dirty="0"/>
          </a:p>
        </p:txBody>
      </p:sp>
    </p:spTree>
    <p:extLst>
      <p:ext uri="{BB962C8B-B14F-4D97-AF65-F5344CB8AC3E}">
        <p14:creationId xmlns:p14="http://schemas.microsoft.com/office/powerpoint/2010/main" val="23298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Example</a:t>
            </a:r>
            <a:endParaRPr lang="en-US" dirty="0"/>
          </a:p>
        </p:txBody>
      </p:sp>
      <p:sp>
        <p:nvSpPr>
          <p:cNvPr id="3" name="Content Placeholder 2"/>
          <p:cNvSpPr>
            <a:spLocks noGrp="1"/>
          </p:cNvSpPr>
          <p:nvPr>
            <p:ph idx="1"/>
          </p:nvPr>
        </p:nvSpPr>
        <p:spPr>
          <a:xfrm>
            <a:off x="457200" y="1600200"/>
            <a:ext cx="8229600" cy="1721507"/>
          </a:xfrm>
        </p:spPr>
        <p:txBody>
          <a:bodyPr/>
          <a:lstStyle/>
          <a:p>
            <a:r>
              <a:rPr lang="en-US" dirty="0" smtClean="0"/>
              <a:t>We will read in the same image twice and on the second one we will lower contrast to signify a 0</a:t>
            </a:r>
          </a:p>
          <a:p>
            <a:endParaRPr lang="en-US" dirty="0"/>
          </a:p>
        </p:txBody>
      </p:sp>
      <p:pic>
        <p:nvPicPr>
          <p:cNvPr id="5" name="Picture 4" descr="normalApp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98" y="3642712"/>
            <a:ext cx="2367563" cy="2367563"/>
          </a:xfrm>
          <a:prstGeom prst="rect">
            <a:avLst/>
          </a:prstGeom>
        </p:spPr>
      </p:pic>
      <p:sp>
        <p:nvSpPr>
          <p:cNvPr id="7" name="TextBox 6"/>
          <p:cNvSpPr txBox="1"/>
          <p:nvPr/>
        </p:nvSpPr>
        <p:spPr>
          <a:xfrm>
            <a:off x="1590868" y="6165657"/>
            <a:ext cx="1046623" cy="369332"/>
          </a:xfrm>
          <a:prstGeom prst="rect">
            <a:avLst/>
          </a:prstGeom>
          <a:noFill/>
        </p:spPr>
        <p:txBody>
          <a:bodyPr wrap="square" rtlCol="0">
            <a:spAutoFit/>
          </a:bodyPr>
          <a:lstStyle/>
          <a:p>
            <a:r>
              <a:rPr lang="en-US" dirty="0" smtClean="0"/>
              <a:t>NORMAL</a:t>
            </a:r>
          </a:p>
        </p:txBody>
      </p:sp>
      <p:pic>
        <p:nvPicPr>
          <p:cNvPr id="8" name="Picture 7" descr="darkerAp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712" y="3642712"/>
            <a:ext cx="2367563" cy="2367563"/>
          </a:xfrm>
          <a:prstGeom prst="rect">
            <a:avLst/>
          </a:prstGeom>
        </p:spPr>
      </p:pic>
      <p:sp>
        <p:nvSpPr>
          <p:cNvPr id="9" name="TextBox 8"/>
          <p:cNvSpPr txBox="1"/>
          <p:nvPr/>
        </p:nvSpPr>
        <p:spPr>
          <a:xfrm>
            <a:off x="5413428" y="6165657"/>
            <a:ext cx="1046623" cy="369332"/>
          </a:xfrm>
          <a:prstGeom prst="rect">
            <a:avLst/>
          </a:prstGeom>
          <a:noFill/>
        </p:spPr>
        <p:txBody>
          <a:bodyPr wrap="square" rtlCol="0">
            <a:spAutoFit/>
          </a:bodyPr>
          <a:lstStyle/>
          <a:p>
            <a:r>
              <a:rPr lang="en-US" dirty="0" smtClean="0"/>
              <a:t>DARKER</a:t>
            </a:r>
          </a:p>
        </p:txBody>
      </p:sp>
    </p:spTree>
    <p:extLst>
      <p:ext uri="{BB962C8B-B14F-4D97-AF65-F5344CB8AC3E}">
        <p14:creationId xmlns:p14="http://schemas.microsoft.com/office/powerpoint/2010/main" val="345175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the Images</a:t>
            </a:r>
            <a:endParaRPr lang="en-US" dirty="0"/>
          </a:p>
        </p:txBody>
      </p:sp>
      <p:sp>
        <p:nvSpPr>
          <p:cNvPr id="3" name="Content Placeholder 2"/>
          <p:cNvSpPr>
            <a:spLocks noGrp="1"/>
          </p:cNvSpPr>
          <p:nvPr>
            <p:ph idx="1"/>
          </p:nvPr>
        </p:nvSpPr>
        <p:spPr/>
        <p:txBody>
          <a:bodyPr/>
          <a:lstStyle/>
          <a:p>
            <a:r>
              <a:rPr lang="en-US" dirty="0" smtClean="0"/>
              <a:t>We then create </a:t>
            </a:r>
            <a:r>
              <a:rPr lang="en-US" dirty="0"/>
              <a:t>a </a:t>
            </a:r>
            <a:r>
              <a:rPr lang="en-US" dirty="0" smtClean="0"/>
              <a:t>Laplacian pyramid of each image. We also create a Gaussian pyramid with the same number of levels of the mask.</a:t>
            </a:r>
          </a:p>
          <a:p>
            <a:r>
              <a:rPr lang="en-US" dirty="0" smtClean="0"/>
              <a:t>We then use the mask to create a new Laplacian pyramid that is the combination of each image. </a:t>
            </a:r>
          </a:p>
          <a:p>
            <a:r>
              <a:rPr lang="en-US" dirty="0" smtClean="0"/>
              <a:t>We then collapse the pyramid to finish creating the new image</a:t>
            </a:r>
            <a:endParaRPr lang="en-US" dirty="0"/>
          </a:p>
        </p:txBody>
      </p:sp>
    </p:spTree>
    <p:extLst>
      <p:ext uri="{BB962C8B-B14F-4D97-AF65-F5344CB8AC3E}">
        <p14:creationId xmlns:p14="http://schemas.microsoft.com/office/powerpoint/2010/main" val="1008085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495</TotalTime>
  <Words>1609</Words>
  <Application>Microsoft Macintosh PowerPoint</Application>
  <PresentationFormat>On-screen Show (4:3)</PresentationFormat>
  <Paragraphs>146</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Steganography in Computer Vision</vt:lpstr>
      <vt:lpstr>Steganography: </vt:lpstr>
      <vt:lpstr>Interested In:</vt:lpstr>
      <vt:lpstr>Naïve Solution</vt:lpstr>
      <vt:lpstr>Positive Results</vt:lpstr>
      <vt:lpstr>Negative Results</vt:lpstr>
      <vt:lpstr>Contrast Tiling and Blending</vt:lpstr>
      <vt:lpstr>Single Example</vt:lpstr>
      <vt:lpstr>Blending the Images</vt:lpstr>
      <vt:lpstr>Mask And Recombination</vt:lpstr>
      <vt:lpstr>Example: No Blending, Extreme Contrast</vt:lpstr>
      <vt:lpstr>Example: Blending, Extreme Contrast</vt:lpstr>
      <vt:lpstr>Example: Blending</vt:lpstr>
      <vt:lpstr>Decoding Single Image</vt:lpstr>
      <vt:lpstr>Tiling</vt:lpstr>
      <vt:lpstr>Hyper-Parameters</vt:lpstr>
      <vt:lpstr>Amount of Contrast Change</vt:lpstr>
      <vt:lpstr>Percentage recovered with varying square size and contrast</vt:lpstr>
      <vt:lpstr>Reed–Solomon Error Correction</vt:lpstr>
      <vt:lpstr>Results:</vt:lpstr>
      <vt:lpstr>Increased Contrast Magnitude</vt:lpstr>
      <vt:lpstr>Same Message in Leaves</vt:lpstr>
      <vt:lpstr>PowerPoint Presentation</vt:lpstr>
      <vt:lpstr>Positive Results</vt:lpstr>
      <vt:lpstr>Negative Results</vt:lpstr>
      <vt:lpstr>Hiding Information in Texture</vt:lpstr>
      <vt:lpstr>Heeger and Bergen Texture Synthesis</vt:lpstr>
      <vt:lpstr>Modifying the Cumulative Distribution Function (CDF)</vt:lpstr>
      <vt:lpstr>Moving Low Frequency Pixel Intensities</vt:lpstr>
      <vt:lpstr>Pixel Swapping Implementation</vt:lpstr>
      <vt:lpstr>Un-Shifted Texture (Fur) </vt:lpstr>
      <vt:lpstr>Shifted Left Image </vt:lpstr>
      <vt:lpstr>PowerPoint Presentation</vt:lpstr>
      <vt:lpstr>Shifted Left CDM</vt:lpstr>
      <vt:lpstr>Shifted Right CDM</vt:lpstr>
      <vt:lpstr>Un-Shifted Texture (Stucco) </vt:lpstr>
      <vt:lpstr>Shifted Left Image </vt:lpstr>
      <vt:lpstr>PowerPoint Presentation</vt:lpstr>
      <vt:lpstr>Shifted Left CDM</vt:lpstr>
      <vt:lpstr>Shifted Right CDM</vt:lpstr>
      <vt:lpstr>Positive Results</vt:lpstr>
      <vt:lpstr>Negative Results</vt:lpstr>
      <vt:lpstr>Direct CDF Modification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Simons</dc:creator>
  <cp:lastModifiedBy>Kevin  Simons</cp:lastModifiedBy>
  <cp:revision>72</cp:revision>
  <dcterms:created xsi:type="dcterms:W3CDTF">2013-12-12T02:48:13Z</dcterms:created>
  <dcterms:modified xsi:type="dcterms:W3CDTF">2013-12-12T11:27:17Z</dcterms:modified>
</cp:coreProperties>
</file>